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6" r:id="rId4"/>
    <p:sldId id="265" r:id="rId5"/>
    <p:sldId id="268" r:id="rId6"/>
    <p:sldId id="269" r:id="rId7"/>
    <p:sldId id="260" r:id="rId8"/>
    <p:sldId id="281" r:id="rId9"/>
    <p:sldId id="274" r:id="rId10"/>
    <p:sldId id="267" r:id="rId11"/>
    <p:sldId id="270" r:id="rId12"/>
    <p:sldId id="275" r:id="rId13"/>
    <p:sldId id="276" r:id="rId14"/>
    <p:sldId id="271" r:id="rId15"/>
    <p:sldId id="273" r:id="rId16"/>
    <p:sldId id="277" r:id="rId17"/>
    <p:sldId id="278" r:id="rId18"/>
    <p:sldId id="284" r:id="rId19"/>
    <p:sldId id="285" r:id="rId20"/>
    <p:sldId id="286" r:id="rId21"/>
    <p:sldId id="287" r:id="rId22"/>
    <p:sldId id="288" r:id="rId23"/>
    <p:sldId id="289" r:id="rId24"/>
    <p:sldId id="279" r:id="rId25"/>
    <p:sldId id="282" r:id="rId26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51CE1B8-24F9-4DAB-C145-B7555E4B3A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8F6DFFD-1654-7261-17AB-64C7F5EED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F9B6F5C-4AA7-1470-7C6E-0D75CC1B5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488F2FB-6889-3115-2598-0B55E7E28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1C2690-9D13-E629-788C-C096613F9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7707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9D2440C-CB8F-D88F-D4E4-9E42E1196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4E031933-BF81-8C56-9ABA-4B2DD97BC6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1223DC2-234B-2CEA-A263-ACAABE1B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C065C2A-1095-CC5A-0955-C616FCAE7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4DB69C4-EA18-32BD-03D0-F662668F1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07069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5BF6C2EC-875A-DAE2-0761-97D9881184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47FFDF1-C695-0477-90AA-F752B59CE6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A738579-8019-0068-A7B2-3C3B75ECA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6786E11-995B-DF93-6808-BB3B78554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8D97E2-2C7A-6BA9-AC9F-8FCE97631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6351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E40C99-5744-19E0-B628-D79B6F45C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4BA0E38-A066-244C-06B1-EACAA017F1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B356282-30AD-4601-BE30-72E523688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37CC1A9-2E56-C099-329A-98267BFA0A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97A52A5-4599-1260-5EED-FC30F1A64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78249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3F1772-0E09-7BB3-7EE7-1C66E92FF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AE03834-0256-8ACF-697A-8F6C62E9FC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B79BB86-CAD4-C2FC-7B19-B7DAACED4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0063C91-4F93-69AB-8281-A5C13F7C49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2917046-5266-95A1-F2C7-176FF485E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5275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805AA06-E0AD-D5A7-FEA9-3B7B0A7BD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F16893-A85E-1932-FBFB-C8180F26BD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3C87B6CB-1972-539E-152A-2FFBB5617B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E518147-E606-1F2E-A75D-262382C6F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58FAB96-96DD-6661-9878-92B4962FA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14FC435-EA68-6E23-E7E0-2B7339E87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0439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A7F54A3-A984-C3C1-56B7-E4200F1C4C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80080C1-BDF2-C867-571A-BAB9B01770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3C3D08F-5449-99CD-050A-D013FD82A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5CCD86D-7778-5509-8799-4D9240BA6A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A5900FE-B0B6-1A10-9EF9-1C7343D1B0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C423C792-EDE9-84F7-44E4-E25834CCC9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9661CC16-130D-D89E-E3F9-903BC226F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F227267B-6509-710E-4DB7-C3CF75E83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3444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66DB38-E61C-F0F1-D36F-A4FE22ABE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E1768C97-6AD3-553A-E5FC-2BC473566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E1E0B88D-D7BD-AA8F-C76A-2D1CFCD29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CDD49BB-41D7-36F8-25F4-9FFCCD66D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6609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021CA676-9CD5-9916-26D0-E3A0512E6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241EFE42-3199-503C-C9BF-15DDB1FF6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D39E125-26E1-DC60-8CDD-36FCDB62E4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49801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7D91243-6921-D085-4CA0-22AF63F60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51ABD8-A2F5-1DC2-BC51-9CD63AA531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559BBDC-74DF-9112-2875-35E990EF5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369D412-1244-37A8-FB17-135D7D61C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120808A7-1F1D-0969-22EA-B24094F6E8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21B099B-8C94-09C7-13C2-7CD72A255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98660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7871257-D7AE-B630-B5FE-CCBCEB87B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558F7C1C-964F-8C54-66F3-330AF6806A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0F861DA-486C-B03F-5967-6606CDD54B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B4BB8281-A239-57FB-BEF1-D81AD681D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C22A3-772A-4226-B89F-052097A56C5F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535E1BD-629A-FE57-19D5-E55FBE84C4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139BF6A0-CEC9-4C0C-F723-275B6F971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738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37CCD82-7A91-8AF0-5DE9-2AD9F61FC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D38FABD-A5B5-E3E5-4531-66EC241D00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574FA66-0A05-3959-8324-DBE6820269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6C22A3-772A-4226-B89F-052097A56C5F}" type="datetimeFigureOut">
              <a:rPr lang="zh-CN" altLang="en-US" smtClean="0"/>
              <a:t>2026/3/5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5F10FA4-83E5-7A24-2BDE-1251A2CF83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4F1BE19-829E-4047-BFF9-5D926D687C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77655A2-FE09-4C5C-8E01-AF0F2A81F54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62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" Target="slide2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7B26B58-865E-8285-6068-5610C2C293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450911"/>
            <a:ext cx="7096932" cy="3846717"/>
          </a:xfrm>
        </p:spPr>
        <p:txBody>
          <a:bodyPr>
            <a:normAutofit/>
          </a:bodyPr>
          <a:lstStyle/>
          <a:p>
            <a:pPr marL="0" indent="0" algn="ctr" fontAlgn="base">
              <a:spcAft>
                <a:spcPts val="3000"/>
              </a:spcAft>
              <a:buNone/>
            </a:pPr>
            <a:r>
              <a:rPr lang="zh-CN" altLang="en-US" sz="4400" b="1" dirty="0">
                <a:solidFill>
                  <a:srgbClr val="00B0F0"/>
                </a:solidFill>
              </a:rPr>
              <a:t>姐妹们，节日平安喜乐！</a:t>
            </a:r>
            <a:endParaRPr lang="en-US" altLang="zh-CN" sz="4400" b="1" dirty="0">
              <a:solidFill>
                <a:srgbClr val="00B0F0"/>
              </a:solidFill>
            </a:endParaRPr>
          </a:p>
          <a:p>
            <a:pPr marL="0" indent="0" algn="ctr" fontAlgn="base">
              <a:spcAft>
                <a:spcPts val="3000"/>
              </a:spcAft>
              <a:buNone/>
            </a:pPr>
            <a:endParaRPr lang="en-US" altLang="zh-CN" sz="4400" b="1" dirty="0">
              <a:solidFill>
                <a:schemeClr val="accent6"/>
              </a:solidFill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A8CC8EF6-CF04-C1BF-195E-1E93D8AE3612}"/>
              </a:ext>
            </a:extLst>
          </p:cNvPr>
          <p:cNvSpPr txBox="1"/>
          <p:nvPr/>
        </p:nvSpPr>
        <p:spPr>
          <a:xfrm>
            <a:off x="1138480" y="2274838"/>
            <a:ext cx="628068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 fontAlgn="base">
              <a:spcAft>
                <a:spcPts val="3000"/>
              </a:spcAft>
              <a:buNone/>
            </a:pPr>
            <a:r>
              <a:rPr lang="zh-CN" altLang="en-US" sz="4800" b="1" dirty="0">
                <a:solidFill>
                  <a:srgbClr val="FF0000"/>
                </a:solidFill>
              </a:rPr>
              <a:t>箴</a:t>
            </a:r>
            <a:r>
              <a:rPr lang="en-US" altLang="zh-CN" sz="4800" b="1" dirty="0">
                <a:solidFill>
                  <a:srgbClr val="FF0000"/>
                </a:solidFill>
              </a:rPr>
              <a:t>31:10 </a:t>
            </a:r>
            <a:r>
              <a:rPr lang="zh-CN" altLang="en-US" sz="4800" b="1" dirty="0">
                <a:solidFill>
                  <a:srgbClr val="FF0000"/>
                </a:solidFill>
              </a:rPr>
              <a:t>才德的妇人谁能得着呢？她的价值远胜过珍珠。</a:t>
            </a:r>
            <a:endParaRPr lang="zh-TW" altLang="en-US" sz="4800" b="1" dirty="0">
              <a:solidFill>
                <a:srgbClr val="FF0000"/>
              </a:solidFill>
            </a:endParaRPr>
          </a:p>
        </p:txBody>
      </p:sp>
      <p:pic>
        <p:nvPicPr>
          <p:cNvPr id="9" name="图片 8" descr="黄色的花&#10;&#10;AI 生成的内容可能不正确。">
            <a:extLst>
              <a:ext uri="{FF2B5EF4-FFF2-40B4-BE49-F238E27FC236}">
                <a16:creationId xmlns:a16="http://schemas.microsoft.com/office/drawing/2014/main" id="{2DBA9F28-5DE1-DEFA-9A77-25F4F07042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13177" y="1748488"/>
            <a:ext cx="2699689" cy="283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312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CFCD2E-1390-1120-93E6-414A02C8E4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8C44C0F9-9E5F-C18D-B93B-D06B2D6A8860}"/>
              </a:ext>
            </a:extLst>
          </p:cNvPr>
          <p:cNvSpPr txBox="1"/>
          <p:nvPr/>
        </p:nvSpPr>
        <p:spPr>
          <a:xfrm>
            <a:off x="314633" y="366623"/>
            <a:ext cx="11562734" cy="46012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b="1" dirty="0">
                <a:solidFill>
                  <a:srgbClr val="FF0000"/>
                </a:solidFill>
              </a:rPr>
              <a:t>王下</a:t>
            </a:r>
            <a:r>
              <a:rPr lang="en-US" altLang="zh-CN" sz="2400" b="1" dirty="0">
                <a:solidFill>
                  <a:srgbClr val="FF0000"/>
                </a:solidFill>
              </a:rPr>
              <a:t>20:1-7</a:t>
            </a:r>
          </a:p>
          <a:p>
            <a:r>
              <a:rPr lang="en-US" altLang="zh-CN" sz="2400" dirty="0"/>
              <a:t>1 </a:t>
            </a:r>
            <a:r>
              <a:rPr lang="zh-CN" altLang="en-US" sz="2400" dirty="0"/>
              <a:t>那时，希西家病得要死。亚摩斯的儿子先知以赛亚去见他，对他说：</a:t>
            </a:r>
            <a:r>
              <a:rPr lang="zh-CN" altLang="en-US" sz="2400" b="1" dirty="0">
                <a:solidFill>
                  <a:srgbClr val="7030A0"/>
                </a:solidFill>
              </a:rPr>
              <a:t>“耶和华如此说：‘你当留遗命与你的家，因为你必死，不能活了。’” </a:t>
            </a:r>
          </a:p>
          <a:p>
            <a:r>
              <a:rPr lang="en-US" altLang="zh-CN" sz="2400" dirty="0"/>
              <a:t>2 </a:t>
            </a:r>
            <a:r>
              <a:rPr lang="zh-CN" altLang="en-US" sz="2400" b="1" dirty="0">
                <a:solidFill>
                  <a:schemeClr val="accent4"/>
                </a:solidFill>
              </a:rPr>
              <a:t>希西家就转脸朝墙，祷告耶和华说： </a:t>
            </a:r>
          </a:p>
          <a:p>
            <a:r>
              <a:rPr lang="en-US" altLang="zh-CN" sz="2400" b="1" dirty="0">
                <a:solidFill>
                  <a:schemeClr val="accent4"/>
                </a:solidFill>
              </a:rPr>
              <a:t>3 “</a:t>
            </a:r>
            <a:r>
              <a:rPr lang="zh-CN" altLang="en-US" sz="2400" b="1" dirty="0">
                <a:solidFill>
                  <a:schemeClr val="accent4"/>
                </a:solidFill>
              </a:rPr>
              <a:t>耶和华啊，求你记念我在你面前怎样存完全的心，按诚实行事，又做你眼中所看为善的。”希西家就痛哭了。 </a:t>
            </a:r>
          </a:p>
          <a:p>
            <a:r>
              <a:rPr lang="en-US" altLang="zh-CN" sz="2400" dirty="0"/>
              <a:t>4 </a:t>
            </a:r>
            <a:r>
              <a:rPr lang="zh-CN" altLang="en-US" sz="2400" dirty="0"/>
              <a:t>以赛亚出来，还没有到中院（院：或作城），耶和华的话就临到他，说： </a:t>
            </a:r>
          </a:p>
          <a:p>
            <a:r>
              <a:rPr lang="en-US" altLang="zh-CN" sz="2400" dirty="0"/>
              <a:t>5 “</a:t>
            </a:r>
            <a:r>
              <a:rPr lang="zh-CN" altLang="en-US" sz="2400" dirty="0"/>
              <a:t>你回去告诉我民的君希西家说：耶和华你祖大卫的上帝如此说：‘我听见了你的祷告，看见了你的眼泪，我必医治你；到第三日，你必上到耶和华的殿。 </a:t>
            </a:r>
          </a:p>
          <a:p>
            <a:r>
              <a:rPr lang="en-US" altLang="zh-CN" sz="2400" dirty="0"/>
              <a:t>6 </a:t>
            </a:r>
            <a:r>
              <a:rPr lang="zh-CN" altLang="en-US" sz="2400" dirty="0"/>
              <a:t>我必加增你十五年的寿数，并且我要救你和这城脱离亚述王的手。我为自己和我仆人大卫的缘故，必保护这城。’” </a:t>
            </a:r>
          </a:p>
          <a:p>
            <a:r>
              <a:rPr lang="en-US" altLang="zh-CN" sz="2400" dirty="0"/>
              <a:t>7 </a:t>
            </a:r>
            <a:r>
              <a:rPr lang="zh-CN" altLang="en-US" sz="2400" dirty="0"/>
              <a:t>以赛亚说：“当取一块无花果饼来。”人就取了来，贴在疮上，王便痊愈了。 </a:t>
            </a:r>
          </a:p>
        </p:txBody>
      </p:sp>
    </p:spTree>
    <p:extLst>
      <p:ext uri="{BB962C8B-B14F-4D97-AF65-F5344CB8AC3E}">
        <p14:creationId xmlns:p14="http://schemas.microsoft.com/office/powerpoint/2010/main" val="18489760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2018BA-10AC-C04E-F8C6-8BCF3C114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BCC145A7-AAB0-BD92-284C-5B62606D6EB7}"/>
              </a:ext>
            </a:extLst>
          </p:cNvPr>
          <p:cNvSpPr txBox="1"/>
          <p:nvPr/>
        </p:nvSpPr>
        <p:spPr>
          <a:xfrm>
            <a:off x="314633" y="366623"/>
            <a:ext cx="11562734" cy="49705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b="1" dirty="0">
                <a:solidFill>
                  <a:srgbClr val="FF0000"/>
                </a:solidFill>
              </a:rPr>
              <a:t>赛</a:t>
            </a:r>
            <a:r>
              <a:rPr lang="en-US" altLang="zh-CN" sz="2400" b="1" dirty="0">
                <a:solidFill>
                  <a:srgbClr val="FF0000"/>
                </a:solidFill>
              </a:rPr>
              <a:t>38:1-8</a:t>
            </a:r>
          </a:p>
          <a:p>
            <a:r>
              <a:rPr lang="en-US" altLang="zh-CN" sz="2400" dirty="0"/>
              <a:t>1 </a:t>
            </a:r>
            <a:r>
              <a:rPr lang="zh-CN" altLang="en-US" sz="2400" dirty="0"/>
              <a:t>那时希西家病得要死，亚摩斯的儿子先知以赛亚去见他，对他说：</a:t>
            </a:r>
            <a:r>
              <a:rPr lang="zh-CN" altLang="en-US" sz="2400" b="1" dirty="0">
                <a:solidFill>
                  <a:srgbClr val="7030A0"/>
                </a:solidFill>
              </a:rPr>
              <a:t>“耶和华如此说：你当留遗命与你的家，因为你必死不能活了。” </a:t>
            </a:r>
          </a:p>
          <a:p>
            <a:r>
              <a:rPr lang="en-US" altLang="zh-CN" sz="2400" dirty="0"/>
              <a:t>2 </a:t>
            </a:r>
            <a:r>
              <a:rPr lang="zh-CN" altLang="en-US" sz="2400" b="1" dirty="0">
                <a:solidFill>
                  <a:schemeClr val="accent4"/>
                </a:solidFill>
              </a:rPr>
              <a:t>希西家就转脸朝墙，祷告耶和华说： </a:t>
            </a:r>
          </a:p>
          <a:p>
            <a:r>
              <a:rPr lang="en-US" altLang="zh-CN" sz="2400" b="1" dirty="0">
                <a:solidFill>
                  <a:schemeClr val="accent4"/>
                </a:solidFill>
              </a:rPr>
              <a:t>3 “</a:t>
            </a:r>
            <a:r>
              <a:rPr lang="zh-CN" altLang="en-US" sz="2400" b="1" dirty="0">
                <a:solidFill>
                  <a:schemeClr val="accent4"/>
                </a:solidFill>
              </a:rPr>
              <a:t>耶和华啊，求你记念我在你面前怎样存完全的心，按诚实行事，又做你眼中所看为善的。”希西家就痛哭了。 </a:t>
            </a:r>
          </a:p>
          <a:p>
            <a:r>
              <a:rPr lang="en-US" altLang="zh-CN" sz="2400" dirty="0"/>
              <a:t>4 </a:t>
            </a:r>
            <a:r>
              <a:rPr lang="zh-CN" altLang="en-US" sz="2400" dirty="0"/>
              <a:t>耶和华的话临到以赛亚说： </a:t>
            </a:r>
          </a:p>
          <a:p>
            <a:r>
              <a:rPr lang="en-US" altLang="zh-CN" sz="2400" dirty="0"/>
              <a:t>5 “</a:t>
            </a:r>
            <a:r>
              <a:rPr lang="zh-CN" altLang="en-US" sz="2400" dirty="0"/>
              <a:t>你去告诉希西家说，耶和华你祖大卫的上帝如此说：我听见了你的祷告，看见了你的眼泪。我必加增你十五年的寿数； </a:t>
            </a:r>
          </a:p>
          <a:p>
            <a:r>
              <a:rPr lang="en-US" altLang="zh-CN" sz="2400" dirty="0"/>
              <a:t>6 </a:t>
            </a:r>
            <a:r>
              <a:rPr lang="zh-CN" altLang="en-US" sz="2400" dirty="0"/>
              <a:t>并且我要救你和这城脱离亚述王的手，也要保护这城。 </a:t>
            </a:r>
          </a:p>
          <a:p>
            <a:r>
              <a:rPr lang="en-US" altLang="zh-CN" sz="2400" dirty="0"/>
              <a:t>7 “</a:t>
            </a:r>
            <a:r>
              <a:rPr lang="zh-CN" altLang="en-US" sz="2400" dirty="0"/>
              <a:t>我耶和华必成就我所说的。我先给你一个兆头， </a:t>
            </a:r>
          </a:p>
          <a:p>
            <a:r>
              <a:rPr lang="en-US" altLang="zh-CN" sz="2400" dirty="0"/>
              <a:t>8 </a:t>
            </a:r>
            <a:r>
              <a:rPr lang="zh-CN" altLang="en-US" sz="2400" dirty="0"/>
              <a:t>就是叫亚哈斯的日晷，向前进的日影往后退十度。”于是，前进的日影果然在日晷上往后退了十度。 </a:t>
            </a:r>
          </a:p>
        </p:txBody>
      </p:sp>
    </p:spTree>
    <p:extLst>
      <p:ext uri="{BB962C8B-B14F-4D97-AF65-F5344CB8AC3E}">
        <p14:creationId xmlns:p14="http://schemas.microsoft.com/office/powerpoint/2010/main" val="4111662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B79C8C-6D6B-5EA6-72E8-80A4CEDB6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79DD97FF-FCBA-29DB-A5D3-322FA96701B9}"/>
              </a:ext>
            </a:extLst>
          </p:cNvPr>
          <p:cNvSpPr txBox="1"/>
          <p:nvPr/>
        </p:nvSpPr>
        <p:spPr>
          <a:xfrm>
            <a:off x="867697" y="809075"/>
            <a:ext cx="10456605" cy="30931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4800" b="1" dirty="0"/>
              <a:t>讨论</a:t>
            </a:r>
            <a:endParaRPr lang="en-US" altLang="zh-CN" sz="4800" b="1" dirty="0"/>
          </a:p>
          <a:p>
            <a:pPr>
              <a:spcAft>
                <a:spcPts val="600"/>
              </a:spcAft>
            </a:pPr>
            <a:endParaRPr lang="en-US" altLang="zh-CN" sz="5400" b="1" dirty="0"/>
          </a:p>
          <a:p>
            <a:pPr algn="ctr">
              <a:spcAft>
                <a:spcPts val="600"/>
              </a:spcAft>
            </a:pPr>
            <a:r>
              <a:rPr lang="zh-CN" altLang="en-US" sz="5400" b="1" dirty="0"/>
              <a:t>如何应用“希西家王</a:t>
            </a:r>
            <a:r>
              <a:rPr lang="zh-CN" altLang="en-US" sz="5400" b="1" dirty="0">
                <a:solidFill>
                  <a:srgbClr val="7030A0"/>
                </a:solidFill>
              </a:rPr>
              <a:t>求长寿 </a:t>
            </a:r>
            <a:r>
              <a:rPr lang="zh-CN" altLang="en-US" sz="5400" b="1" dirty="0"/>
              <a:t>”？</a:t>
            </a:r>
            <a:endParaRPr lang="en-US" altLang="zh-CN" sz="5400" b="1" dirty="0"/>
          </a:p>
          <a:p>
            <a:pPr>
              <a:spcAft>
                <a:spcPts val="600"/>
              </a:spcAft>
            </a:pPr>
            <a:endParaRPr lang="en-US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2261908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288683-B574-379D-CACC-921D5DF95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F7E5886-95AE-D7B2-CFE8-F03A23A99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altLang="zh-CN" sz="5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5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endParaRPr lang="en-US" altLang="zh-CN" sz="8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7EE404A5-7744-4637-BF8A-230869AB6AF1}"/>
              </a:ext>
            </a:extLst>
          </p:cNvPr>
          <p:cNvSpPr txBox="1"/>
          <p:nvPr/>
        </p:nvSpPr>
        <p:spPr>
          <a:xfrm>
            <a:off x="712840" y="1118791"/>
            <a:ext cx="10038734" cy="52475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zh-CN" altLang="en-US" sz="2400" dirty="0">
                <a:solidFill>
                  <a:srgbClr val="FF0000"/>
                </a:solidFill>
              </a:rPr>
              <a:t>分享：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lang="zh-CN" altLang="en-US" sz="2400" dirty="0">
                <a:solidFill>
                  <a:srgbClr val="7030A0"/>
                </a:solidFill>
                <a:hlinkClick r:id="rId2" action="ppaction://hlinksldjump"/>
              </a:rPr>
              <a:t>流泪祷告蒙垂听，与神有关系、有交通。</a:t>
            </a:r>
            <a:endParaRPr lang="en-US" altLang="zh-CN" sz="2400" dirty="0">
              <a:solidFill>
                <a:srgbClr val="7030A0"/>
              </a:solidFill>
            </a:endParaRPr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lang="zh-CN" altLang="en-US" sz="2400" dirty="0"/>
              <a:t>问题：可否普遍性或直接性的运用？</a:t>
            </a:r>
            <a:endParaRPr lang="en-US" altLang="zh-CN" sz="2400" dirty="0"/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lang="zh-CN" altLang="en-US" sz="2400" dirty="0"/>
              <a:t>神的旨意：</a:t>
            </a:r>
            <a:r>
              <a:rPr lang="zh-CN" altLang="en-US" sz="2400" b="1" dirty="0">
                <a:solidFill>
                  <a:srgbClr val="002060"/>
                </a:solidFill>
              </a:rPr>
              <a:t>“耶和华如此说：‘你当留遗命与你的家，因为你必死，不能活了。’”</a:t>
            </a:r>
            <a:r>
              <a:rPr lang="zh-CN" altLang="en-US" sz="2400" dirty="0"/>
              <a:t> </a:t>
            </a:r>
            <a:endParaRPr lang="en-US" altLang="zh-CN" sz="2400" dirty="0"/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lang="zh-CN" altLang="en-US" sz="2400" dirty="0"/>
              <a:t>思考：领受神主权还是干预神的主权？注意</a:t>
            </a:r>
            <a:r>
              <a:rPr lang="zh-CN" altLang="en-US" sz="2400" u="sng" dirty="0"/>
              <a:t>神的旨意</a:t>
            </a:r>
            <a:r>
              <a:rPr lang="zh-CN" altLang="en-US" sz="2400" dirty="0"/>
              <a:t>和</a:t>
            </a:r>
            <a:r>
              <a:rPr lang="zh-CN" altLang="en-US" sz="2400" u="sng" dirty="0"/>
              <a:t>神的恩典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pPr marL="342900" indent="-3429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u"/>
            </a:pPr>
            <a:r>
              <a:rPr lang="zh-CN" altLang="en-US" sz="2400" dirty="0"/>
              <a:t>查看此人</a:t>
            </a:r>
            <a:r>
              <a:rPr lang="zh-CN" altLang="en-US" sz="2400" dirty="0">
                <a:solidFill>
                  <a:srgbClr val="FF0000"/>
                </a:solidFill>
              </a:rPr>
              <a:t>末后的景况</a:t>
            </a:r>
            <a:r>
              <a:rPr lang="zh-CN" altLang="en-US" sz="2400" dirty="0"/>
              <a:t>如何？（查经）</a:t>
            </a:r>
            <a:endParaRPr lang="en-US" altLang="zh-CN" sz="2400" dirty="0"/>
          </a:p>
          <a:p>
            <a:pPr>
              <a:spcAft>
                <a:spcPts val="600"/>
              </a:spcAft>
            </a:pPr>
            <a:endParaRPr lang="en-US" altLang="zh-CN" sz="2400" dirty="0"/>
          </a:p>
          <a:p>
            <a:pPr>
              <a:spcAft>
                <a:spcPts val="600"/>
              </a:spcAft>
            </a:pP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1723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C050D-7F1B-A621-D4D1-B59FC26BAB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68B671F-F69F-78F5-13CA-B1CBF8577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altLang="zh-CN" sz="5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5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endParaRPr lang="en-US" altLang="zh-CN" sz="8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96021428-19DB-2869-34A6-0B713CD4439C}"/>
              </a:ext>
            </a:extLst>
          </p:cNvPr>
          <p:cNvSpPr txBox="1"/>
          <p:nvPr/>
        </p:nvSpPr>
        <p:spPr>
          <a:xfrm>
            <a:off x="1487129" y="1634984"/>
            <a:ext cx="8939981" cy="18928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b="1" dirty="0">
                <a:solidFill>
                  <a:srgbClr val="FF0000"/>
                </a:solidFill>
              </a:rPr>
              <a:t>代下</a:t>
            </a:r>
            <a:r>
              <a:rPr lang="en-US" altLang="zh-CN" sz="2800" b="1" dirty="0">
                <a:solidFill>
                  <a:srgbClr val="FF0000"/>
                </a:solidFill>
              </a:rPr>
              <a:t>32:31</a:t>
            </a:r>
          </a:p>
          <a:p>
            <a:pPr>
              <a:spcAft>
                <a:spcPts val="600"/>
              </a:spcAft>
            </a:pPr>
            <a:r>
              <a:rPr lang="en-US" altLang="zh-CN" sz="2800" dirty="0"/>
              <a:t>31 </a:t>
            </a:r>
            <a:r>
              <a:rPr lang="zh-CN" altLang="en-US" sz="2800" dirty="0"/>
              <a:t>惟有一件事，就是巴比伦王差遣使者来见希西家，访问国中所现的奇事；</a:t>
            </a:r>
            <a:r>
              <a:rPr lang="zh-CN" altLang="en-US" sz="2800" b="1" dirty="0"/>
              <a:t>这件事上帝离开他，要试验他，好知道他心内如何。 </a:t>
            </a:r>
          </a:p>
        </p:txBody>
      </p:sp>
    </p:spTree>
    <p:extLst>
      <p:ext uri="{BB962C8B-B14F-4D97-AF65-F5344CB8AC3E}">
        <p14:creationId xmlns:p14="http://schemas.microsoft.com/office/powerpoint/2010/main" val="25933783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1D7BE-015E-BD5A-7F35-70947504A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ABD98F-7411-CDCB-C8F1-363172C15D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altLang="zh-CN" sz="5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5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endParaRPr lang="en-US" altLang="zh-CN" sz="8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2BE2A8DD-E5B1-5B59-5302-C611C53D684A}"/>
              </a:ext>
            </a:extLst>
          </p:cNvPr>
          <p:cNvSpPr txBox="1"/>
          <p:nvPr/>
        </p:nvSpPr>
        <p:spPr>
          <a:xfrm>
            <a:off x="314633" y="240804"/>
            <a:ext cx="11562734" cy="6170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b="1" dirty="0">
                <a:solidFill>
                  <a:srgbClr val="FF0000"/>
                </a:solidFill>
              </a:rPr>
              <a:t>王下</a:t>
            </a:r>
            <a:r>
              <a:rPr lang="en-US" altLang="zh-CN" sz="2400" b="1" dirty="0">
                <a:solidFill>
                  <a:srgbClr val="FF0000"/>
                </a:solidFill>
              </a:rPr>
              <a:t>20:12-19</a:t>
            </a:r>
          </a:p>
          <a:p>
            <a:pPr>
              <a:spcAft>
                <a:spcPts val="600"/>
              </a:spcAft>
            </a:pPr>
            <a:r>
              <a:rPr lang="en-US" altLang="zh-CN" sz="2400" dirty="0"/>
              <a:t>12 </a:t>
            </a:r>
            <a:r>
              <a:rPr lang="zh-CN" altLang="en-US" sz="2400" dirty="0"/>
              <a:t>那时，巴比伦王</a:t>
            </a:r>
            <a:r>
              <a:rPr lang="zh-CN" altLang="en-US" sz="2400" u="sng" dirty="0"/>
              <a:t>巴拉但</a:t>
            </a:r>
            <a:r>
              <a:rPr lang="zh-CN" altLang="en-US" sz="2400" dirty="0"/>
              <a:t>的儿子</a:t>
            </a:r>
            <a:r>
              <a:rPr lang="zh-CN" altLang="en-US" sz="2400" u="sng" dirty="0"/>
              <a:t>比罗达巴拉但</a:t>
            </a:r>
            <a:r>
              <a:rPr lang="zh-CN" altLang="en-US" sz="2400" dirty="0"/>
              <a:t>听见希西家病而痊愈，就送书信和礼物给他。 </a:t>
            </a:r>
          </a:p>
          <a:p>
            <a:pPr>
              <a:spcAft>
                <a:spcPts val="600"/>
              </a:spcAft>
            </a:pPr>
            <a:r>
              <a:rPr lang="en-US" altLang="zh-CN" sz="2400" dirty="0"/>
              <a:t>13 </a:t>
            </a:r>
            <a:r>
              <a:rPr lang="zh-CN" altLang="en-US" sz="2400" dirty="0"/>
              <a:t>希西家听从使者的话，就把他宝库的金子、银子、香料、贵重的膏油，和他武库的一切军器，并他所有的财宝，都给他们看。他家中和他全国之内，希西家没有一样不给他们看的。 </a:t>
            </a:r>
          </a:p>
          <a:p>
            <a:pPr>
              <a:spcAft>
                <a:spcPts val="600"/>
              </a:spcAft>
            </a:pPr>
            <a:r>
              <a:rPr lang="en-US" altLang="zh-CN" sz="2400" dirty="0"/>
              <a:t>14 </a:t>
            </a:r>
            <a:r>
              <a:rPr lang="zh-CN" altLang="en-US" sz="2400" dirty="0"/>
              <a:t>于是先知以赛亚来见希西家王，问他说：“这些人说什么？他们从哪里来见你？”希西家说：“他们从远方的巴比伦来。” </a:t>
            </a:r>
          </a:p>
          <a:p>
            <a:pPr>
              <a:spcAft>
                <a:spcPts val="600"/>
              </a:spcAft>
            </a:pPr>
            <a:r>
              <a:rPr lang="en-US" altLang="zh-CN" sz="2400" dirty="0"/>
              <a:t>15 </a:t>
            </a:r>
            <a:r>
              <a:rPr lang="zh-CN" altLang="en-US" sz="2400" dirty="0"/>
              <a:t>以赛亚说：“他们在你家里看见了什么？”希西家说：“凡我家中所有的，他们都看见了；我财宝中没有一样不给他们看的。” </a:t>
            </a:r>
          </a:p>
          <a:p>
            <a:pPr>
              <a:spcAft>
                <a:spcPts val="600"/>
              </a:spcAft>
            </a:pPr>
            <a:r>
              <a:rPr lang="en-US" altLang="zh-CN" sz="2400" dirty="0"/>
              <a:t>16 </a:t>
            </a:r>
            <a:r>
              <a:rPr lang="zh-CN" altLang="en-US" sz="2400" dirty="0"/>
              <a:t>、</a:t>
            </a:r>
            <a:r>
              <a:rPr lang="en-US" altLang="zh-CN" sz="2400" dirty="0"/>
              <a:t>17</a:t>
            </a:r>
            <a:r>
              <a:rPr lang="zh-CN" altLang="en-US" sz="2400" dirty="0"/>
              <a:t>、</a:t>
            </a:r>
            <a:r>
              <a:rPr lang="en-US" altLang="zh-CN" sz="2400" dirty="0"/>
              <a:t>18</a:t>
            </a:r>
            <a:r>
              <a:rPr lang="zh-CN" altLang="en-US" sz="2400" dirty="0"/>
              <a:t>以赛亚对希西家说：</a:t>
            </a:r>
            <a:r>
              <a:rPr lang="zh-CN" altLang="en-US" sz="2400" b="1" dirty="0">
                <a:solidFill>
                  <a:srgbClr val="002060"/>
                </a:solidFill>
              </a:rPr>
              <a:t>“你要听耶和华的话，日子必到，凡你家里所有的，并你列祖积蓄到如今的，都要被掳到巴比伦去，不留下一样。这是耶和华说的。 并且从你本身所生的众子，其中必有被掳去在巴比伦王宫里当太监的。” </a:t>
            </a:r>
          </a:p>
          <a:p>
            <a:pPr>
              <a:spcAft>
                <a:spcPts val="600"/>
              </a:spcAft>
            </a:pPr>
            <a:r>
              <a:rPr lang="en-US" altLang="zh-CN" sz="2400" dirty="0"/>
              <a:t>19 </a:t>
            </a:r>
            <a:r>
              <a:rPr lang="zh-CN" altLang="en-US" sz="2400" dirty="0"/>
              <a:t>希西家对以赛亚说：“你所说耶和华的话甚好！</a:t>
            </a:r>
            <a:r>
              <a:rPr lang="zh-CN" altLang="en-US" sz="2400" u="sng" dirty="0"/>
              <a:t>若在</a:t>
            </a:r>
            <a:r>
              <a:rPr lang="zh-CN" altLang="en-US" sz="2400" u="sng" dirty="0">
                <a:solidFill>
                  <a:schemeClr val="accent2"/>
                </a:solidFill>
              </a:rPr>
              <a:t>我的年日中</a:t>
            </a:r>
            <a:r>
              <a:rPr lang="zh-CN" altLang="en-US" sz="2400" u="sng" dirty="0"/>
              <a:t>有太平和稳固的景况，岂不是好吗？” </a:t>
            </a:r>
          </a:p>
        </p:txBody>
      </p:sp>
    </p:spTree>
    <p:extLst>
      <p:ext uri="{BB962C8B-B14F-4D97-AF65-F5344CB8AC3E}">
        <p14:creationId xmlns:p14="http://schemas.microsoft.com/office/powerpoint/2010/main" val="17301495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EDE56-AD6E-5771-DBAF-D3385A5B60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FA66527-BAE2-AA1B-C9DC-CF1801113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altLang="zh-CN" sz="5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5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endParaRPr lang="en-US" altLang="zh-CN" sz="8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03A2D244-378A-E60D-C63F-5B9CB93079D9}"/>
              </a:ext>
            </a:extLst>
          </p:cNvPr>
          <p:cNvSpPr txBox="1"/>
          <p:nvPr/>
        </p:nvSpPr>
        <p:spPr>
          <a:xfrm>
            <a:off x="314633" y="1317436"/>
            <a:ext cx="11562734" cy="3877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400" dirty="0"/>
              <a:t>王下</a:t>
            </a:r>
            <a:r>
              <a:rPr lang="en-US" altLang="zh-CN" sz="2400" dirty="0"/>
              <a:t>20:21 </a:t>
            </a:r>
            <a:r>
              <a:rPr lang="zh-CN" altLang="en-US" sz="2400" dirty="0"/>
              <a:t>希西家与他列祖同睡。他儿子玛拿西接续他作王。</a:t>
            </a:r>
            <a:endParaRPr lang="en-US" altLang="zh-CN" sz="2400" dirty="0"/>
          </a:p>
          <a:p>
            <a:pPr>
              <a:spcAft>
                <a:spcPts val="600"/>
              </a:spcAft>
            </a:pPr>
            <a:endParaRPr lang="en-US" altLang="zh-CN" sz="2400" dirty="0"/>
          </a:p>
          <a:p>
            <a:pPr>
              <a:spcAft>
                <a:spcPts val="600"/>
              </a:spcAft>
            </a:pPr>
            <a:r>
              <a:rPr lang="zh-CN" altLang="en-US" sz="2400" dirty="0"/>
              <a:t>王下</a:t>
            </a:r>
            <a:r>
              <a:rPr lang="en-US" altLang="zh-CN" sz="2400" dirty="0"/>
              <a:t>21</a:t>
            </a:r>
          </a:p>
          <a:p>
            <a:pPr>
              <a:spcAft>
                <a:spcPts val="600"/>
              </a:spcAft>
            </a:pPr>
            <a:r>
              <a:rPr lang="en-US" altLang="zh-CN" sz="2400" dirty="0"/>
              <a:t>1 </a:t>
            </a:r>
            <a:r>
              <a:rPr lang="zh-CN" altLang="en-US" sz="2400" dirty="0"/>
              <a:t>玛拿西登基的时候年</a:t>
            </a:r>
            <a:r>
              <a:rPr lang="zh-CN" altLang="en-US" sz="2400" b="1" dirty="0">
                <a:solidFill>
                  <a:srgbClr val="7030A0"/>
                </a:solidFill>
              </a:rPr>
              <a:t>十二岁</a:t>
            </a:r>
            <a:r>
              <a:rPr lang="zh-CN" altLang="en-US" sz="2400" dirty="0"/>
              <a:t>，在耶路撒冷作王五十五年。他母亲名叫协西巴。 </a:t>
            </a:r>
          </a:p>
          <a:p>
            <a:pPr>
              <a:spcAft>
                <a:spcPts val="600"/>
              </a:spcAft>
            </a:pPr>
            <a:r>
              <a:rPr lang="en-US" altLang="zh-CN" sz="2400" dirty="0"/>
              <a:t>2 </a:t>
            </a:r>
            <a:r>
              <a:rPr lang="zh-CN" altLang="en-US" sz="2400" dirty="0"/>
              <a:t>玛拿西行</a:t>
            </a:r>
            <a:r>
              <a:rPr lang="zh-CN" altLang="en-US" sz="2400" dirty="0">
                <a:solidFill>
                  <a:srgbClr val="FF0000"/>
                </a:solidFill>
              </a:rPr>
              <a:t>耶和华眼中看为恶的事</a:t>
            </a:r>
            <a:r>
              <a:rPr lang="zh-CN" altLang="en-US" sz="2400" dirty="0"/>
              <a:t>，效法耶和华在以色列人面前赶出的外邦人所行可憎的事。 </a:t>
            </a:r>
          </a:p>
          <a:p>
            <a:pPr>
              <a:spcAft>
                <a:spcPts val="600"/>
              </a:spcAft>
            </a:pPr>
            <a:r>
              <a:rPr lang="en-US" altLang="zh-CN" sz="2400" dirty="0"/>
              <a:t>3 </a:t>
            </a:r>
            <a:r>
              <a:rPr lang="zh-CN" altLang="en-US" sz="2400" dirty="0"/>
              <a:t>重新建筑他父希西家所毁坏的邱坛，又为巴力筑坛，做亚舍拉像，效法以色列王亚哈所行的，且敬拜事奉天上的万象； </a:t>
            </a:r>
          </a:p>
          <a:p>
            <a:pPr>
              <a:spcAft>
                <a:spcPts val="600"/>
              </a:spcAft>
            </a:pPr>
            <a:r>
              <a:rPr lang="zh-CN" altLang="en-US" sz="2400" dirty="0"/>
              <a:t> </a:t>
            </a:r>
            <a:endParaRPr lang="zh-CN" altLang="en-US" sz="2400" u="sng" dirty="0"/>
          </a:p>
        </p:txBody>
      </p:sp>
    </p:spTree>
    <p:extLst>
      <p:ext uri="{BB962C8B-B14F-4D97-AF65-F5344CB8AC3E}">
        <p14:creationId xmlns:p14="http://schemas.microsoft.com/office/powerpoint/2010/main" val="23031697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F408B-908A-8D9D-68AB-1086561E41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DA4273CD-61F8-4E43-D982-3815E12A74A1}"/>
              </a:ext>
            </a:extLst>
          </p:cNvPr>
          <p:cNvSpPr txBox="1"/>
          <p:nvPr/>
        </p:nvSpPr>
        <p:spPr>
          <a:xfrm>
            <a:off x="314633" y="1317436"/>
            <a:ext cx="11562734" cy="35086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dirty="0">
                <a:solidFill>
                  <a:srgbClr val="FF0000"/>
                </a:solidFill>
              </a:rPr>
              <a:t>正确的应用：</a:t>
            </a:r>
            <a:endParaRPr lang="en-US" altLang="zh-CN" sz="2400" dirty="0">
              <a:solidFill>
                <a:srgbClr val="FF0000"/>
              </a:solidFill>
            </a:endParaRPr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n"/>
            </a:pPr>
            <a:r>
              <a:rPr lang="zh-CN" altLang="en-US" sz="2400" dirty="0"/>
              <a:t>人的祷告不是要改变神的旨意，而是要配合神的旨意。若勉强祈求，神或许借着他许可的旨意使事情成就，但</a:t>
            </a:r>
            <a:r>
              <a:rPr lang="zh-CN" altLang="en-US" sz="2400" dirty="0">
                <a:solidFill>
                  <a:srgbClr val="7030A0"/>
                </a:solidFill>
              </a:rPr>
              <a:t>结果不一定是美好的</a:t>
            </a:r>
            <a:r>
              <a:rPr lang="zh-CN" altLang="en-US" sz="2400" dirty="0"/>
              <a:t>。</a:t>
            </a:r>
            <a:endParaRPr lang="en-US" altLang="zh-CN" sz="2400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n"/>
            </a:pPr>
            <a:r>
              <a:rPr lang="zh-CN" altLang="en-US" sz="2400" dirty="0"/>
              <a:t>人的生命在神的手中，不是在人的手中。希西家王既从以赛亚口中得知神的心意，本应该顺服接受。希西家王的事迹不能成为信徒普遍的典范，信徒对神的心意的第一反应该是顺服。</a:t>
            </a:r>
            <a:endParaRPr lang="en-US" altLang="zh-CN" sz="2400" dirty="0"/>
          </a:p>
          <a:p>
            <a:pPr marL="342900" indent="-342900">
              <a:spcAft>
                <a:spcPts val="1200"/>
              </a:spcAft>
              <a:buFont typeface="Wingdings" panose="05000000000000000000" pitchFamily="2" charset="2"/>
              <a:buChar char="n"/>
            </a:pPr>
            <a:r>
              <a:rPr lang="zh-CN" altLang="en-US" sz="2400" dirty="0"/>
              <a:t>站在整本圣经的高度看希西家王的事迹：认识和明白神的话语、神的旨意、神的救赎（生命和复活），明白活着的价值和意义。 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703222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F92A6D-2688-B65C-9912-AC56D5C43C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2350C9D5-E296-1DF4-E9A5-A553323F70B7}"/>
              </a:ext>
            </a:extLst>
          </p:cNvPr>
          <p:cNvSpPr txBox="1"/>
          <p:nvPr/>
        </p:nvSpPr>
        <p:spPr>
          <a:xfrm>
            <a:off x="314633" y="403035"/>
            <a:ext cx="11562734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b="1" dirty="0">
                <a:solidFill>
                  <a:schemeClr val="accent1"/>
                </a:solidFill>
              </a:rPr>
              <a:t>应用的祷告：</a:t>
            </a:r>
            <a:endParaRPr lang="en-US" altLang="zh-CN" sz="2400" b="1" dirty="0">
              <a:solidFill>
                <a:schemeClr val="accent1"/>
              </a:solidFill>
            </a:endParaRPr>
          </a:p>
          <a:p>
            <a:pPr>
              <a:spcAft>
                <a:spcPts val="1200"/>
              </a:spcAft>
            </a:pPr>
            <a:r>
              <a:rPr lang="en-US" altLang="zh-CN" sz="2400" dirty="0"/>
              <a:t>1</a:t>
            </a:r>
            <a:r>
              <a:rPr lang="zh-CN" altLang="en-US" sz="2400" dirty="0"/>
              <a:t>、学习希西家祷告中对神的认识：</a:t>
            </a:r>
            <a:r>
              <a:rPr lang="zh-CN" altLang="en-US" sz="2400" dirty="0">
                <a:solidFill>
                  <a:srgbClr val="FF0000"/>
                </a:solidFill>
              </a:rPr>
              <a:t>坐在二基路伯上万军之耶和华以色列的上帝啊，你惟有你是天下万国的上帝，你曾创造天地。永生上帝，使天下万国都知道惟有你是耶和华。” </a:t>
            </a:r>
            <a:r>
              <a:rPr lang="zh-CN" altLang="en-US" sz="2400" dirty="0"/>
              <a:t>学习希西家先前对神的依靠，警惕环境变化导致的不顺服。</a:t>
            </a:r>
            <a:endParaRPr lang="en-US" altLang="zh-CN" sz="2400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F0FFF10F-A81A-9D0D-ECF3-BD8D29B8ED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7999" y="2274068"/>
            <a:ext cx="4793225" cy="4328381"/>
          </a:xfrm>
          <a:prstGeom prst="rect">
            <a:avLst/>
          </a:prstGeom>
          <a:ln w="41275">
            <a:solidFill>
              <a:srgbClr val="00B050"/>
            </a:solidFill>
          </a:ln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2C5084D1-E582-8CED-B81B-B9F0823445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1277" y="2274068"/>
            <a:ext cx="6213987" cy="4328381"/>
          </a:xfrm>
          <a:prstGeom prst="rect">
            <a:avLst/>
          </a:prstGeom>
          <a:ln w="41275">
            <a:solidFill>
              <a:srgbClr val="00B050"/>
            </a:solidFill>
          </a:ln>
        </p:spPr>
      </p:pic>
    </p:spTree>
    <p:extLst>
      <p:ext uri="{BB962C8B-B14F-4D97-AF65-F5344CB8AC3E}">
        <p14:creationId xmlns:p14="http://schemas.microsoft.com/office/powerpoint/2010/main" val="1628642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C4CD71-3427-74FD-C35D-6B567066A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3C09C6EB-2F2D-E4BB-DBA0-101F5437E6D4}"/>
              </a:ext>
            </a:extLst>
          </p:cNvPr>
          <p:cNvSpPr txBox="1"/>
          <p:nvPr/>
        </p:nvSpPr>
        <p:spPr>
          <a:xfrm>
            <a:off x="506362" y="712753"/>
            <a:ext cx="11562734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b="1" dirty="0">
                <a:solidFill>
                  <a:schemeClr val="accent1"/>
                </a:solidFill>
              </a:rPr>
              <a:t>应用的祷告：</a:t>
            </a:r>
            <a:endParaRPr lang="en-US" altLang="zh-CN" sz="2400" b="1" dirty="0">
              <a:solidFill>
                <a:schemeClr val="accent1"/>
              </a:solidFill>
            </a:endParaRPr>
          </a:p>
          <a:p>
            <a:pPr>
              <a:spcAft>
                <a:spcPts val="1200"/>
              </a:spcAft>
            </a:pPr>
            <a:r>
              <a:rPr lang="en-US" altLang="zh-CN" sz="2400" dirty="0"/>
              <a:t>2</a:t>
            </a:r>
            <a:r>
              <a:rPr lang="zh-CN" altLang="en-US" sz="2400" dirty="0"/>
              <a:t>、学习希西家流泪动情的祷告，但要警惕不求私意，只求神的国和神的义。</a:t>
            </a:r>
            <a:endParaRPr lang="en-US" altLang="zh-CN" sz="2400" dirty="0"/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6F81D7FF-21B3-1597-13D4-F4667D6D95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658" y="2424399"/>
            <a:ext cx="9596722" cy="1131166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0B622963-103A-D617-A348-EE9655295641}"/>
              </a:ext>
            </a:extLst>
          </p:cNvPr>
          <p:cNvSpPr txBox="1"/>
          <p:nvPr/>
        </p:nvSpPr>
        <p:spPr>
          <a:xfrm>
            <a:off x="840658" y="4282326"/>
            <a:ext cx="9596722" cy="461665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zh-CN" altLang="en-US" sz="2400" b="1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太</a:t>
            </a:r>
            <a:r>
              <a:rPr lang="en-US" altLang="zh-CN" sz="2400" b="1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6:33 </a:t>
            </a:r>
            <a:r>
              <a:rPr lang="zh-CN" altLang="en-US" sz="2400" b="1" dirty="0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rPr>
              <a:t>你们要先求他的国和他的义，这些东西都要加给你们了。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603FB9D4-8C7F-3A42-2D72-DF6A6C46189F}"/>
              </a:ext>
            </a:extLst>
          </p:cNvPr>
          <p:cNvSpPr txBox="1"/>
          <p:nvPr/>
        </p:nvSpPr>
        <p:spPr>
          <a:xfrm>
            <a:off x="840657" y="5147586"/>
            <a:ext cx="9596721" cy="830997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ts val="1200"/>
              </a:spcBef>
              <a:spcAft>
                <a:spcPts val="1200"/>
              </a:spcAft>
              <a:defRPr sz="2400" b="1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路</a:t>
            </a:r>
            <a:r>
              <a:rPr lang="en-US" altLang="zh-CN" dirty="0"/>
              <a:t>22</a:t>
            </a:r>
            <a:r>
              <a:rPr lang="zh-CN" altLang="en-US" dirty="0"/>
              <a:t>：</a:t>
            </a:r>
            <a:r>
              <a:rPr lang="en-US" altLang="zh-CN" dirty="0"/>
              <a:t>42 </a:t>
            </a:r>
            <a:r>
              <a:rPr lang="zh-CN" altLang="en-US" dirty="0"/>
              <a:t>说：“父啊！你若愿意，就把这杯撤去；然而，不要成就我的意思，只要成就你的意思。” </a:t>
            </a:r>
          </a:p>
        </p:txBody>
      </p:sp>
    </p:spTree>
    <p:extLst>
      <p:ext uri="{BB962C8B-B14F-4D97-AF65-F5344CB8AC3E}">
        <p14:creationId xmlns:p14="http://schemas.microsoft.com/office/powerpoint/2010/main" val="3757539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0089A0-4F00-08B5-1522-963D3EE74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7B263B3-417B-5022-B0DC-7059CDE69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5725" y="653679"/>
            <a:ext cx="10515600" cy="3846717"/>
          </a:xfrm>
        </p:spPr>
        <p:txBody>
          <a:bodyPr>
            <a:normAutofit/>
          </a:bodyPr>
          <a:lstStyle/>
          <a:p>
            <a:pPr marL="0" indent="0" algn="ctr" fontAlgn="base">
              <a:spcAft>
                <a:spcPts val="3000"/>
              </a:spcAft>
              <a:buNone/>
            </a:pPr>
            <a:r>
              <a:rPr lang="zh-CN" altLang="en-US" sz="5400" b="1" dirty="0">
                <a:solidFill>
                  <a:srgbClr val="FF0000"/>
                </a:solidFill>
              </a:rPr>
              <a:t>成人主日学</a:t>
            </a:r>
            <a:endParaRPr lang="en-US" altLang="zh-TW" sz="5400" b="1" dirty="0">
              <a:solidFill>
                <a:srgbClr val="FF0000"/>
              </a:solidFill>
            </a:endParaRPr>
          </a:p>
          <a:p>
            <a:pPr marL="0" indent="0" fontAlgn="base">
              <a:buNone/>
            </a:pPr>
            <a:r>
              <a:rPr lang="zh-TW" altLang="en-US" sz="4000" b="1" dirty="0">
                <a:solidFill>
                  <a:srgbClr val="7030A0"/>
                </a:solidFill>
              </a:rPr>
              <a:t>课程：</a:t>
            </a:r>
            <a:r>
              <a:rPr lang="en-US" altLang="zh-TW" sz="4000" b="1" dirty="0">
                <a:solidFill>
                  <a:srgbClr val="7030A0"/>
                </a:solidFill>
              </a:rPr>
              <a:t>『</a:t>
            </a:r>
            <a:r>
              <a:rPr lang="zh-TW" altLang="en-US" sz="4000" b="1" dirty="0">
                <a:solidFill>
                  <a:srgbClr val="7030A0"/>
                </a:solidFill>
              </a:rPr>
              <a:t>解读圣经 心意更新</a:t>
            </a:r>
            <a:r>
              <a:rPr lang="en-US" altLang="zh-TW" sz="4000" b="1" dirty="0">
                <a:solidFill>
                  <a:srgbClr val="7030A0"/>
                </a:solidFill>
              </a:rPr>
              <a:t>』</a:t>
            </a:r>
            <a:r>
              <a:rPr lang="zh-TW" altLang="en-US" sz="4000" b="1" u="sng" dirty="0">
                <a:solidFill>
                  <a:srgbClr val="7030A0"/>
                </a:solidFill>
              </a:rPr>
              <a:t>如何读经系列</a:t>
            </a:r>
            <a:endParaRPr lang="en-US" altLang="zh-TW" sz="4000" b="1" u="sng" dirty="0">
              <a:solidFill>
                <a:srgbClr val="7030A0"/>
              </a:solidFill>
            </a:endParaRPr>
          </a:p>
          <a:p>
            <a:pPr marL="0" indent="0" fontAlgn="base">
              <a:buNone/>
            </a:pPr>
            <a:endParaRPr lang="en-US" altLang="zh-TW" sz="4000" b="1" dirty="0">
              <a:solidFill>
                <a:srgbClr val="7030A0"/>
              </a:solidFill>
            </a:endParaRPr>
          </a:p>
          <a:p>
            <a:pPr marL="0" indent="0" fontAlgn="base">
              <a:buNone/>
            </a:pPr>
            <a:r>
              <a:rPr lang="zh-TW" altLang="en-US" sz="4000" b="1" dirty="0">
                <a:solidFill>
                  <a:srgbClr val="7030A0"/>
                </a:solidFill>
              </a:rPr>
              <a:t>老师 </a:t>
            </a:r>
            <a:r>
              <a:rPr lang="en-US" altLang="zh-TW" sz="4000" b="1" dirty="0">
                <a:solidFill>
                  <a:srgbClr val="7030A0"/>
                </a:solidFill>
              </a:rPr>
              <a:t>:  </a:t>
            </a:r>
            <a:r>
              <a:rPr lang="zh-TW" altLang="en-US" sz="4000" b="1" dirty="0">
                <a:solidFill>
                  <a:srgbClr val="7030A0"/>
                </a:solidFill>
              </a:rPr>
              <a:t>席文峰传道</a:t>
            </a:r>
          </a:p>
        </p:txBody>
      </p:sp>
      <p:sp>
        <p:nvSpPr>
          <p:cNvPr id="2" name="椭圆 1">
            <a:extLst>
              <a:ext uri="{FF2B5EF4-FFF2-40B4-BE49-F238E27FC236}">
                <a16:creationId xmlns:a16="http://schemas.microsoft.com/office/drawing/2014/main" id="{CF104469-2DA6-D608-3E97-A97A1793D892}"/>
              </a:ext>
            </a:extLst>
          </p:cNvPr>
          <p:cNvSpPr/>
          <p:nvPr/>
        </p:nvSpPr>
        <p:spPr>
          <a:xfrm>
            <a:off x="6096000" y="3872870"/>
            <a:ext cx="5155770" cy="2331451"/>
          </a:xfrm>
          <a:prstGeom prst="ellipse">
            <a:avLst/>
          </a:prstGeom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6600" dirty="0"/>
              <a:t>最后一课</a:t>
            </a:r>
          </a:p>
        </p:txBody>
      </p:sp>
    </p:spTree>
    <p:extLst>
      <p:ext uri="{BB962C8B-B14F-4D97-AF65-F5344CB8AC3E}">
        <p14:creationId xmlns:p14="http://schemas.microsoft.com/office/powerpoint/2010/main" val="33664518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414631-4325-2C36-A2DF-338831CEF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D7EBC581-9774-1D77-A7B4-7FD515D3A3D7}"/>
              </a:ext>
            </a:extLst>
          </p:cNvPr>
          <p:cNvSpPr txBox="1"/>
          <p:nvPr/>
        </p:nvSpPr>
        <p:spPr>
          <a:xfrm>
            <a:off x="506362" y="712753"/>
            <a:ext cx="11562734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b="1" dirty="0">
                <a:solidFill>
                  <a:schemeClr val="accent1"/>
                </a:solidFill>
              </a:rPr>
              <a:t>应用的祷告：</a:t>
            </a:r>
            <a:endParaRPr lang="en-US" altLang="zh-CN" sz="2400" b="1" dirty="0">
              <a:solidFill>
                <a:schemeClr val="accent1"/>
              </a:solidFill>
            </a:endParaRPr>
          </a:p>
          <a:p>
            <a:pPr>
              <a:spcAft>
                <a:spcPts val="1200"/>
              </a:spcAft>
            </a:pPr>
            <a:r>
              <a:rPr lang="en-US" altLang="zh-CN" sz="2400" dirty="0"/>
              <a:t>3</a:t>
            </a:r>
            <a:r>
              <a:rPr lang="zh-CN" altLang="en-US" sz="2400" dirty="0"/>
              <a:t>、为神的怜悯和帮助，及时献上感恩！求主赐予感恩的心！</a:t>
            </a:r>
            <a:endParaRPr lang="en-US" altLang="zh-CN" sz="2400" dirty="0"/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006FF6EA-74CD-8D08-1BEA-E7C14761EBFA}"/>
              </a:ext>
            </a:extLst>
          </p:cNvPr>
          <p:cNvSpPr txBox="1"/>
          <p:nvPr/>
        </p:nvSpPr>
        <p:spPr>
          <a:xfrm>
            <a:off x="976466" y="2610829"/>
            <a:ext cx="10239067" cy="2246769"/>
          </a:xfrm>
          <a:prstGeom prst="rect">
            <a:avLst/>
          </a:prstGeom>
          <a:ln w="38100">
            <a:solidFill>
              <a:srgbClr val="7030A0"/>
            </a:solidFill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ts val="1200"/>
              </a:spcBef>
              <a:spcAft>
                <a:spcPts val="1200"/>
              </a:spcAft>
              <a:defRPr sz="2400" b="1">
                <a:solidFill>
                  <a:srgbClr val="FF0000"/>
                </a:solidFill>
                <a:effectLst/>
                <a:latin typeface="宋体" panose="02010600030101010101" pitchFamily="2" charset="-122"/>
                <a:ea typeface="宋体" panose="02010600030101010101" pitchFamily="2" charset="-122"/>
              </a:defRPr>
            </a:lvl1pPr>
          </a:lstStyle>
          <a:p>
            <a:r>
              <a:rPr lang="zh-CN" altLang="en-US" dirty="0"/>
              <a:t>赛</a:t>
            </a:r>
            <a:r>
              <a:rPr lang="en-US" altLang="zh-CN" dirty="0"/>
              <a:t>37</a:t>
            </a:r>
            <a:r>
              <a:rPr lang="zh-CN" altLang="en-US" dirty="0"/>
              <a:t>：</a:t>
            </a:r>
            <a:r>
              <a:rPr lang="en-US" altLang="zh-CN" dirty="0"/>
              <a:t>36-38</a:t>
            </a:r>
          </a:p>
          <a:p>
            <a:r>
              <a:rPr lang="zh-CN" altLang="en-US" dirty="0"/>
              <a:t>耶和华的使者出去，在亚述营中杀了十八万五千人。清早有人起来一看，都是死尸了。亚述王西拿基立就拔营回去，住在尼尼微。一日在他的神  </a:t>
            </a:r>
            <a:r>
              <a:rPr lang="zh-CN" altLang="en-US" u="sng" dirty="0"/>
              <a:t>尼斯洛庙</a:t>
            </a:r>
            <a:r>
              <a:rPr lang="zh-CN" altLang="en-US" dirty="0"/>
              <a:t>里叩拜，他儿子亚得米勒和沙利色用刀杀了他，就逃到亚拉腊地。他儿子以撒哈顿接续他作王。 </a:t>
            </a:r>
          </a:p>
        </p:txBody>
      </p:sp>
    </p:spTree>
    <p:extLst>
      <p:ext uri="{BB962C8B-B14F-4D97-AF65-F5344CB8AC3E}">
        <p14:creationId xmlns:p14="http://schemas.microsoft.com/office/powerpoint/2010/main" val="2508372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8C6848-23D1-00D6-3784-18A8C5D501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A41F8844-0AA0-FEA5-71F5-987CE3F13D49}"/>
              </a:ext>
            </a:extLst>
          </p:cNvPr>
          <p:cNvSpPr txBox="1"/>
          <p:nvPr/>
        </p:nvSpPr>
        <p:spPr>
          <a:xfrm>
            <a:off x="506362" y="712753"/>
            <a:ext cx="11562734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b="1" dirty="0">
                <a:solidFill>
                  <a:schemeClr val="accent1"/>
                </a:solidFill>
              </a:rPr>
              <a:t>应用的祷告：</a:t>
            </a:r>
            <a:endParaRPr lang="en-US" altLang="zh-CN" sz="2400" b="1" dirty="0">
              <a:solidFill>
                <a:schemeClr val="accent1"/>
              </a:solidFill>
            </a:endParaRPr>
          </a:p>
          <a:p>
            <a:pPr>
              <a:spcAft>
                <a:spcPts val="1200"/>
              </a:spcAft>
            </a:pPr>
            <a:r>
              <a:rPr lang="en-US" altLang="zh-CN" sz="2400" dirty="0"/>
              <a:t>4</a:t>
            </a:r>
            <a:r>
              <a:rPr lang="zh-CN" altLang="en-US" sz="2400" dirty="0"/>
              <a:t>、为我们的后裔祷告，为我们的生育祷告！警惕后代变成“玛拿西”。</a:t>
            </a:r>
            <a:endParaRPr lang="en-US" altLang="zh-CN" sz="2400" dirty="0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2D10DE58-5247-1E77-A7CB-251E9D7897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2415" y="2190904"/>
            <a:ext cx="10540814" cy="3442979"/>
          </a:xfrm>
          <a:prstGeom prst="rect">
            <a:avLst/>
          </a:prstGeom>
          <a:ln w="38100">
            <a:solidFill>
              <a:srgbClr val="7030A0"/>
            </a:solidFill>
          </a:ln>
        </p:spPr>
      </p:pic>
    </p:spTree>
    <p:extLst>
      <p:ext uri="{BB962C8B-B14F-4D97-AF65-F5344CB8AC3E}">
        <p14:creationId xmlns:p14="http://schemas.microsoft.com/office/powerpoint/2010/main" val="3972409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63421A-11AA-DBE2-08FA-C39547B149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1FA316CC-391D-0CD9-9B34-68CAC16C7FF3}"/>
              </a:ext>
            </a:extLst>
          </p:cNvPr>
          <p:cNvSpPr txBox="1"/>
          <p:nvPr/>
        </p:nvSpPr>
        <p:spPr>
          <a:xfrm>
            <a:off x="506362" y="712753"/>
            <a:ext cx="11562734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b="1" dirty="0">
                <a:solidFill>
                  <a:schemeClr val="accent1"/>
                </a:solidFill>
              </a:rPr>
              <a:t>应用的祷告：</a:t>
            </a:r>
            <a:endParaRPr lang="en-US" altLang="zh-CN" sz="2400" b="1" dirty="0">
              <a:solidFill>
                <a:schemeClr val="accent1"/>
              </a:solidFill>
            </a:endParaRPr>
          </a:p>
          <a:p>
            <a:pPr>
              <a:spcAft>
                <a:spcPts val="1200"/>
              </a:spcAft>
            </a:pPr>
            <a:r>
              <a:rPr lang="en-US" altLang="zh-CN" sz="2400" dirty="0"/>
              <a:t>5</a:t>
            </a:r>
            <a:r>
              <a:rPr lang="zh-CN" altLang="en-US" sz="2400" dirty="0"/>
              <a:t>、感恩神为我们预备牧师、同工和弟兄姐妹，彼此代祷，彼此劝勉，同走天路。顺服并接纳牧师属灵的劝导。</a:t>
            </a:r>
            <a:endParaRPr lang="en-US" altLang="zh-CN" sz="2400" dirty="0"/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EAB8EABD-2731-AE67-3701-C96F31C146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5105" y="2358553"/>
            <a:ext cx="10902881" cy="4200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3029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6AF6E3-2D1F-9FEF-0D96-251C836F39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7D723391-49E7-F6F7-AF31-35BBBABC72BD}"/>
              </a:ext>
            </a:extLst>
          </p:cNvPr>
          <p:cNvSpPr txBox="1"/>
          <p:nvPr/>
        </p:nvSpPr>
        <p:spPr>
          <a:xfrm>
            <a:off x="314633" y="403035"/>
            <a:ext cx="11562734" cy="86177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b="1" dirty="0">
                <a:solidFill>
                  <a:schemeClr val="accent1"/>
                </a:solidFill>
              </a:rPr>
              <a:t>应用的祷告：</a:t>
            </a:r>
            <a:endParaRPr lang="en-US" altLang="zh-CN" sz="2400" b="1" dirty="0">
              <a:solidFill>
                <a:schemeClr val="accent1"/>
              </a:solidFill>
            </a:endParaRPr>
          </a:p>
          <a:p>
            <a:pPr>
              <a:spcAft>
                <a:spcPts val="1800"/>
              </a:spcAft>
            </a:pPr>
            <a:r>
              <a:rPr lang="en-US" altLang="zh-CN" sz="2400" dirty="0"/>
              <a:t>1</a:t>
            </a:r>
            <a:r>
              <a:rPr lang="zh-CN" altLang="en-US" sz="2400" dirty="0"/>
              <a:t>、学习希西家祷告中对神的认识；学习希西家先前对神的依靠，警惕环境变化导致的不顺服。</a:t>
            </a:r>
            <a:endParaRPr lang="en-US" altLang="zh-CN" sz="2400" dirty="0"/>
          </a:p>
          <a:p>
            <a:pPr>
              <a:spcAft>
                <a:spcPts val="1800"/>
              </a:spcAft>
            </a:pPr>
            <a:r>
              <a:rPr lang="en-US" altLang="zh-CN" sz="2400" dirty="0"/>
              <a:t>2</a:t>
            </a:r>
            <a:r>
              <a:rPr lang="zh-CN" altLang="en-US" sz="2400" dirty="0"/>
              <a:t>、学习希西家流泪动情的祷告，但要警惕不求私意，只求神的国和神的义。</a:t>
            </a:r>
            <a:endParaRPr lang="en-US" altLang="zh-CN" sz="2400" dirty="0"/>
          </a:p>
          <a:p>
            <a:pPr>
              <a:spcAft>
                <a:spcPts val="1800"/>
              </a:spcAft>
            </a:pPr>
            <a:r>
              <a:rPr lang="en-US" altLang="zh-CN" sz="2400" dirty="0"/>
              <a:t>3</a:t>
            </a:r>
            <a:r>
              <a:rPr lang="zh-CN" altLang="en-US" sz="2400" dirty="0"/>
              <a:t>、为神的怜悯和帮助，及时献上感恩！求主赐予感恩的心！</a:t>
            </a:r>
            <a:endParaRPr lang="en-US" altLang="zh-CN" sz="2400" dirty="0"/>
          </a:p>
          <a:p>
            <a:pPr>
              <a:spcAft>
                <a:spcPts val="1800"/>
              </a:spcAft>
            </a:pPr>
            <a:r>
              <a:rPr lang="en-US" altLang="zh-CN" sz="2400" dirty="0"/>
              <a:t>4</a:t>
            </a:r>
            <a:r>
              <a:rPr lang="zh-CN" altLang="en-US" sz="2400" dirty="0"/>
              <a:t>、为我们的后裔祷告，为我们的生育祷告！警惕后代变成“玛拿西”。</a:t>
            </a:r>
            <a:endParaRPr lang="en-US" altLang="zh-CN" sz="2400" dirty="0"/>
          </a:p>
          <a:p>
            <a:pPr>
              <a:spcAft>
                <a:spcPts val="1800"/>
              </a:spcAft>
            </a:pPr>
            <a:r>
              <a:rPr lang="en-US" altLang="zh-CN" sz="2400" dirty="0"/>
              <a:t>5</a:t>
            </a:r>
            <a:r>
              <a:rPr lang="zh-CN" altLang="en-US" sz="2400" dirty="0"/>
              <a:t>、感恩神为我们预备牧师、同工和弟兄姐妹，彼此代祷，彼此劝勉，同走天路。顺服并接纳牧师属灵的劝导。</a:t>
            </a:r>
            <a:endParaRPr lang="en-US" altLang="zh-CN" sz="2400" dirty="0"/>
          </a:p>
          <a:p>
            <a:pPr>
              <a:spcAft>
                <a:spcPts val="1800"/>
              </a:spcAft>
            </a:pPr>
            <a:r>
              <a:rPr lang="en-US" altLang="zh-CN" sz="2400" dirty="0"/>
              <a:t>6</a:t>
            </a:r>
            <a:r>
              <a:rPr lang="zh-CN" altLang="en-US" sz="2400" dirty="0"/>
              <a:t>、</a:t>
            </a:r>
            <a:r>
              <a:rPr lang="en-US" altLang="zh-CN" sz="2400" dirty="0"/>
              <a:t>……</a:t>
            </a:r>
          </a:p>
          <a:p>
            <a:pPr>
              <a:spcAft>
                <a:spcPts val="1800"/>
              </a:spcAft>
            </a:pPr>
            <a:r>
              <a:rPr lang="en-US" altLang="zh-CN" sz="2400" dirty="0"/>
              <a:t>7</a:t>
            </a:r>
            <a:r>
              <a:rPr lang="zh-CN" altLang="en-US" sz="2400" dirty="0"/>
              <a:t>、</a:t>
            </a:r>
            <a:r>
              <a:rPr lang="en-US" altLang="zh-CN" sz="2400" dirty="0"/>
              <a:t>……</a:t>
            </a:r>
          </a:p>
          <a:p>
            <a:pPr>
              <a:spcAft>
                <a:spcPts val="1800"/>
              </a:spcAft>
            </a:pPr>
            <a:endParaRPr lang="zh-CN" altLang="en-US" sz="2400" dirty="0"/>
          </a:p>
          <a:p>
            <a:pPr>
              <a:spcAft>
                <a:spcPts val="1200"/>
              </a:spcAft>
            </a:pPr>
            <a:endParaRPr lang="zh-CN" altLang="en-US" sz="2400" dirty="0"/>
          </a:p>
          <a:p>
            <a:pPr>
              <a:spcAft>
                <a:spcPts val="1200"/>
              </a:spcAft>
            </a:pPr>
            <a:endParaRPr lang="zh-CN" altLang="en-US" sz="2400" dirty="0"/>
          </a:p>
          <a:p>
            <a:pPr>
              <a:spcAft>
                <a:spcPts val="1200"/>
              </a:spcAft>
            </a:pPr>
            <a:endParaRPr lang="en-US" altLang="zh-CN" sz="2400" dirty="0"/>
          </a:p>
          <a:p>
            <a:pPr>
              <a:spcAft>
                <a:spcPts val="1200"/>
              </a:spcAft>
            </a:pPr>
            <a:endParaRPr lang="en-US" altLang="zh-CN" sz="2400" dirty="0"/>
          </a:p>
          <a:p>
            <a:pPr>
              <a:spcAft>
                <a:spcPts val="1200"/>
              </a:spcAft>
            </a:pPr>
            <a:endParaRPr lang="en-US" altLang="zh-CN" sz="2400" dirty="0"/>
          </a:p>
        </p:txBody>
      </p:sp>
      <p:pic>
        <p:nvPicPr>
          <p:cNvPr id="2" name="图片 1">
            <a:extLst>
              <a:ext uri="{FF2B5EF4-FFF2-40B4-BE49-F238E27FC236}">
                <a16:creationId xmlns:a16="http://schemas.microsoft.com/office/drawing/2014/main" id="{5F5DF6CC-136B-C245-2642-2020F8E6E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4891" y="4363453"/>
            <a:ext cx="2325328" cy="2258572"/>
          </a:xfrm>
          <a:prstGeom prst="rect">
            <a:avLst/>
          </a:prstGeom>
        </p:spPr>
      </p:pic>
      <p:sp>
        <p:nvSpPr>
          <p:cNvPr id="3" name="矩形 2">
            <a:extLst>
              <a:ext uri="{FF2B5EF4-FFF2-40B4-BE49-F238E27FC236}">
                <a16:creationId xmlns:a16="http://schemas.microsoft.com/office/drawing/2014/main" id="{07DEEE38-9D32-1FA8-5B73-46E04D516852}"/>
              </a:ext>
            </a:extLst>
          </p:cNvPr>
          <p:cNvSpPr/>
          <p:nvPr/>
        </p:nvSpPr>
        <p:spPr>
          <a:xfrm>
            <a:off x="910222" y="5890981"/>
            <a:ext cx="787908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4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有感动的弟兄姐妹踊跃的</a:t>
            </a:r>
            <a:r>
              <a:rPr lang="zh-CN" altLang="en-US" sz="40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轮流祷告</a:t>
            </a:r>
          </a:p>
        </p:txBody>
      </p:sp>
    </p:spTree>
    <p:extLst>
      <p:ext uri="{BB962C8B-B14F-4D97-AF65-F5344CB8AC3E}">
        <p14:creationId xmlns:p14="http://schemas.microsoft.com/office/powerpoint/2010/main" val="3041301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4BF887-3ABB-29E6-23E4-ABB3C52A9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C71B79C9-C8EB-77C7-DF1B-E9FDD56B1FA2}"/>
              </a:ext>
            </a:extLst>
          </p:cNvPr>
          <p:cNvSpPr txBox="1"/>
          <p:nvPr/>
        </p:nvSpPr>
        <p:spPr>
          <a:xfrm>
            <a:off x="314633" y="1317436"/>
            <a:ext cx="11562734" cy="34470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b="1" dirty="0">
                <a:solidFill>
                  <a:srgbClr val="FF0000"/>
                </a:solidFill>
              </a:rPr>
              <a:t>王下</a:t>
            </a:r>
            <a:r>
              <a:rPr lang="en-US" altLang="zh-CN" sz="2400" b="1" dirty="0">
                <a:solidFill>
                  <a:srgbClr val="FF0000"/>
                </a:solidFill>
              </a:rPr>
              <a:t>18</a:t>
            </a:r>
          </a:p>
          <a:p>
            <a:pPr>
              <a:spcAft>
                <a:spcPts val="1200"/>
              </a:spcAft>
            </a:pPr>
            <a:r>
              <a:rPr lang="en-US" altLang="zh-CN" sz="2400" dirty="0"/>
              <a:t>3</a:t>
            </a:r>
            <a:r>
              <a:rPr lang="zh-CN" altLang="en-US" sz="2400" dirty="0"/>
              <a:t>希西家行耶和华眼中看为正的事，效法他祖 大卫 一切所行的。</a:t>
            </a:r>
          </a:p>
          <a:p>
            <a:pPr>
              <a:spcAft>
                <a:spcPts val="1200"/>
              </a:spcAft>
            </a:pPr>
            <a:r>
              <a:rPr lang="en-US" altLang="zh-CN" sz="2400" dirty="0"/>
              <a:t>4</a:t>
            </a:r>
            <a:r>
              <a:rPr lang="zh-CN" altLang="en-US" sz="2400" dirty="0"/>
              <a:t>他废去邱坛，毁坏柱像，砍下木偶 ，打碎摩西所造的铜蛇，因为到那时以色列 人仍向铜蛇烧香。 希西家叫铜蛇为铜块（或作：人称铜蛇为铜像）。</a:t>
            </a:r>
          </a:p>
          <a:p>
            <a:pPr>
              <a:spcAft>
                <a:spcPts val="1200"/>
              </a:spcAft>
            </a:pPr>
            <a:r>
              <a:rPr lang="en-US" altLang="zh-CN" sz="2400" dirty="0"/>
              <a:t>5</a:t>
            </a:r>
            <a:r>
              <a:rPr lang="zh-CN" altLang="en-US" sz="2400" b="1" dirty="0">
                <a:solidFill>
                  <a:srgbClr val="FF0000"/>
                </a:solidFill>
              </a:rPr>
              <a:t>希西家倚靠耶和华以色列的上帝，在他前后的犹大列王中没有一个及他的。</a:t>
            </a:r>
          </a:p>
          <a:p>
            <a:pPr>
              <a:spcAft>
                <a:spcPts val="1200"/>
              </a:spcAft>
            </a:pPr>
            <a:r>
              <a:rPr lang="en-US" altLang="zh-CN" sz="2400" dirty="0"/>
              <a:t>6</a:t>
            </a:r>
            <a:r>
              <a:rPr lang="zh-CN" altLang="en-US" sz="2400" dirty="0"/>
              <a:t>因为他专靠耶和华，总不离开，谨守耶和华所吩咐 摩西 的诫命。</a:t>
            </a:r>
          </a:p>
          <a:p>
            <a:pPr>
              <a:spcAft>
                <a:spcPts val="1200"/>
              </a:spcAft>
            </a:pPr>
            <a:r>
              <a:rPr lang="en-US" altLang="zh-CN" sz="2400" dirty="0"/>
              <a:t>7</a:t>
            </a:r>
            <a:r>
              <a:rPr lang="zh-CN" altLang="en-US" sz="2400" dirty="0"/>
              <a:t>耶和华与他同在，他无论往何处去尽都亨通。他背叛、不肯事奉 亚述 王。</a:t>
            </a:r>
            <a:endParaRPr lang="en-US" altLang="zh-CN" sz="2400" dirty="0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D926BD24-CA2F-F2CF-E45F-818579A93ED4}"/>
              </a:ext>
            </a:extLst>
          </p:cNvPr>
          <p:cNvSpPr txBox="1"/>
          <p:nvPr/>
        </p:nvSpPr>
        <p:spPr>
          <a:xfrm>
            <a:off x="314633" y="338901"/>
            <a:ext cx="13162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rgbClr val="FF0000"/>
                </a:solidFill>
              </a:rPr>
              <a:t>附件</a:t>
            </a:r>
            <a:r>
              <a:rPr lang="en-US" altLang="zh-CN" sz="1800" b="1" dirty="0">
                <a:solidFill>
                  <a:srgbClr val="FF0000"/>
                </a:solidFill>
              </a:rPr>
              <a:t>1</a:t>
            </a:r>
            <a:r>
              <a:rPr lang="zh-CN" altLang="en-US" sz="1800" b="1" dirty="0">
                <a:solidFill>
                  <a:srgbClr val="FF0000"/>
                </a:solidFill>
              </a:rPr>
              <a:t>：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73480323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429753-368D-5F83-EC4E-C21CFC5A31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C0947B5D-248D-CB91-4306-EFF12CF48EE2}"/>
              </a:ext>
            </a:extLst>
          </p:cNvPr>
          <p:cNvSpPr txBox="1"/>
          <p:nvPr/>
        </p:nvSpPr>
        <p:spPr>
          <a:xfrm>
            <a:off x="314633" y="1317436"/>
            <a:ext cx="11562734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b="1" dirty="0">
                <a:solidFill>
                  <a:srgbClr val="FF0000"/>
                </a:solidFill>
              </a:rPr>
              <a:t>赛</a:t>
            </a:r>
            <a:r>
              <a:rPr lang="en-US" altLang="zh-CN" sz="2400" b="1" dirty="0">
                <a:solidFill>
                  <a:srgbClr val="FF0000"/>
                </a:solidFill>
              </a:rPr>
              <a:t>37</a:t>
            </a:r>
          </a:p>
          <a:p>
            <a:pPr>
              <a:spcAft>
                <a:spcPts val="1200"/>
              </a:spcAft>
            </a:pPr>
            <a:r>
              <a:rPr lang="en-US" altLang="zh-CN" sz="2400" dirty="0"/>
              <a:t>15 </a:t>
            </a:r>
            <a:r>
              <a:rPr lang="zh-CN" altLang="en-US" sz="2400" dirty="0"/>
              <a:t>希西家向耶和华祷告说： </a:t>
            </a:r>
          </a:p>
          <a:p>
            <a:pPr>
              <a:spcAft>
                <a:spcPts val="1200"/>
              </a:spcAft>
            </a:pPr>
            <a:r>
              <a:rPr lang="en-US" altLang="zh-CN" sz="2400" dirty="0"/>
              <a:t>16 “</a:t>
            </a:r>
            <a:r>
              <a:rPr lang="zh-CN" altLang="en-US" sz="2400" dirty="0">
                <a:solidFill>
                  <a:srgbClr val="FF0000"/>
                </a:solidFill>
              </a:rPr>
              <a:t>坐在二基路伯上万军之耶和华以色列的上帝啊，你惟有你是天下万国的上帝，你曾创造天地。 </a:t>
            </a:r>
          </a:p>
          <a:p>
            <a:pPr>
              <a:spcAft>
                <a:spcPts val="1200"/>
              </a:spcAft>
            </a:pPr>
            <a:r>
              <a:rPr lang="en-US" altLang="zh-CN" sz="2400" dirty="0"/>
              <a:t>17 </a:t>
            </a:r>
            <a:r>
              <a:rPr lang="zh-CN" altLang="en-US" sz="2400" dirty="0"/>
              <a:t>耶和华啊，求你侧耳而听；耶和华啊，求你睁眼而看，要听西拿基立的一切话，他是打发使者来辱骂</a:t>
            </a:r>
            <a:r>
              <a:rPr lang="zh-CN" altLang="en-US" sz="2400" dirty="0">
                <a:solidFill>
                  <a:srgbClr val="FF0000"/>
                </a:solidFill>
              </a:rPr>
              <a:t>永生上帝</a:t>
            </a:r>
            <a:r>
              <a:rPr lang="zh-CN" altLang="en-US" sz="2400" dirty="0"/>
              <a:t>的。 </a:t>
            </a:r>
          </a:p>
          <a:p>
            <a:pPr>
              <a:spcAft>
                <a:spcPts val="1200"/>
              </a:spcAft>
            </a:pPr>
            <a:r>
              <a:rPr lang="en-US" altLang="zh-CN" sz="2400" dirty="0"/>
              <a:t>18 </a:t>
            </a:r>
            <a:r>
              <a:rPr lang="zh-CN" altLang="en-US" sz="2400" dirty="0"/>
              <a:t>耶和华啊，亚述诸王果然使列国和列国之地变为荒凉， </a:t>
            </a:r>
          </a:p>
          <a:p>
            <a:pPr>
              <a:spcAft>
                <a:spcPts val="1200"/>
              </a:spcAft>
            </a:pPr>
            <a:r>
              <a:rPr lang="en-US" altLang="zh-CN" sz="2400" dirty="0"/>
              <a:t>19 </a:t>
            </a:r>
            <a:r>
              <a:rPr lang="zh-CN" altLang="en-US" sz="2400" dirty="0"/>
              <a:t>将列国的神像都扔在火里；因为他本不是神，乃是人手所造的，是木头、石头的，所以灭绝他。 </a:t>
            </a:r>
          </a:p>
          <a:p>
            <a:pPr>
              <a:spcAft>
                <a:spcPts val="1200"/>
              </a:spcAft>
            </a:pPr>
            <a:r>
              <a:rPr lang="en-US" altLang="zh-CN" sz="2400" dirty="0"/>
              <a:t>20 </a:t>
            </a:r>
            <a:r>
              <a:rPr lang="zh-CN" altLang="en-US" sz="2400" dirty="0"/>
              <a:t>耶和华我们的上帝啊，现在求你救我们脱离亚述王的手，使天下万国都知道</a:t>
            </a:r>
            <a:r>
              <a:rPr lang="zh-CN" altLang="en-US" sz="2400" dirty="0">
                <a:solidFill>
                  <a:srgbClr val="FF0000"/>
                </a:solidFill>
              </a:rPr>
              <a:t>惟有你是耶和华。” 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177F1D55-266D-CAA1-7ECC-A2DF27797409}"/>
              </a:ext>
            </a:extLst>
          </p:cNvPr>
          <p:cNvSpPr txBox="1"/>
          <p:nvPr/>
        </p:nvSpPr>
        <p:spPr>
          <a:xfrm>
            <a:off x="314633" y="338901"/>
            <a:ext cx="131629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1800" b="1" dirty="0">
                <a:solidFill>
                  <a:srgbClr val="FF0000"/>
                </a:solidFill>
                <a:hlinkClick r:id="rId2" action="ppaction://hlinksldjump"/>
              </a:rPr>
              <a:t>附件</a:t>
            </a:r>
            <a:r>
              <a:rPr lang="en-US" altLang="zh-CN" b="1" dirty="0">
                <a:solidFill>
                  <a:srgbClr val="FF0000"/>
                </a:solidFill>
                <a:hlinkClick r:id="rId2" action="ppaction://hlinksldjump"/>
              </a:rPr>
              <a:t>2</a:t>
            </a:r>
            <a:r>
              <a:rPr lang="zh-CN" altLang="en-US" sz="1800" b="1" dirty="0">
                <a:solidFill>
                  <a:srgbClr val="FF0000"/>
                </a:solidFill>
                <a:hlinkClick r:id="rId2" action="ppaction://hlinksldjump"/>
              </a:rPr>
              <a:t>：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04169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AD1EB08-BDB2-F6FE-A2D5-25178E26FE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582372"/>
          </a:xfrm>
        </p:spPr>
        <p:txBody>
          <a:bodyPr/>
          <a:lstStyle/>
          <a:p>
            <a:pPr>
              <a:lnSpc>
                <a:spcPct val="150000"/>
              </a:lnSpc>
              <a:spcBef>
                <a:spcPts val="1200"/>
              </a:spcBef>
            </a:pPr>
            <a:r>
              <a:rPr lang="en-US" altLang="zh-CN" b="1" dirty="0">
                <a:solidFill>
                  <a:srgbClr val="FF0000"/>
                </a:solidFill>
              </a:rPr>
              <a:t>『</a:t>
            </a:r>
            <a:r>
              <a:rPr lang="zh-CN" altLang="en-US" b="1" dirty="0">
                <a:solidFill>
                  <a:srgbClr val="FF0000"/>
                </a:solidFill>
              </a:rPr>
              <a:t>解读圣经 心意更新</a:t>
            </a:r>
            <a:r>
              <a:rPr lang="en-US" altLang="zh-CN" b="1" dirty="0">
                <a:solidFill>
                  <a:srgbClr val="FF0000"/>
                </a:solidFill>
              </a:rPr>
              <a:t>』</a:t>
            </a:r>
            <a:br>
              <a:rPr lang="en-US" altLang="zh-CN" b="1" dirty="0">
                <a:solidFill>
                  <a:srgbClr val="FF0000"/>
                </a:solidFill>
              </a:rPr>
            </a:br>
            <a:r>
              <a:rPr lang="zh-CN" altLang="en-US" b="1" u="sng" dirty="0">
                <a:solidFill>
                  <a:srgbClr val="FF0000"/>
                </a:solidFill>
              </a:rPr>
              <a:t>如何读经系列</a:t>
            </a:r>
            <a:r>
              <a:rPr lang="zh-CN" altLang="en-US" b="1" dirty="0">
                <a:solidFill>
                  <a:srgbClr val="FF0000"/>
                </a:solidFill>
              </a:rPr>
              <a:t>之</a:t>
            </a:r>
            <a:r>
              <a:rPr lang="zh-CN" altLang="en-US" sz="8800" b="1" dirty="0">
                <a:solidFill>
                  <a:srgbClr val="7030A0"/>
                </a:solidFill>
              </a:rPr>
              <a:t>应用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FB61A2F-8DEF-001D-2103-93C2F9EF7F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942" y="525053"/>
            <a:ext cx="3185652" cy="597310"/>
          </a:xfrm>
        </p:spPr>
        <p:txBody>
          <a:bodyPr/>
          <a:lstStyle/>
          <a:p>
            <a:r>
              <a:rPr lang="zh-CN" altLang="en-US" b="1" dirty="0"/>
              <a:t>成人主日学系列课程</a:t>
            </a:r>
          </a:p>
        </p:txBody>
      </p:sp>
    </p:spTree>
    <p:extLst>
      <p:ext uri="{BB962C8B-B14F-4D97-AF65-F5344CB8AC3E}">
        <p14:creationId xmlns:p14="http://schemas.microsoft.com/office/powerpoint/2010/main" val="1792688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3B97B-1A85-0804-1DBE-4371FEDEF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318D670-77FD-2616-4B91-CC35F88B7F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endParaRPr lang="en-US" altLang="zh-CN" sz="5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en-US" altLang="zh-CN" sz="5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       </a:t>
            </a:r>
            <a:r>
              <a:rPr lang="zh-CN" altLang="en-US" sz="8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祷 告</a:t>
            </a:r>
            <a:endParaRPr lang="en-US" altLang="zh-CN" sz="88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22CD1303-3FC4-4FED-9EC0-2287E3A9F6C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09418" y="959364"/>
            <a:ext cx="5453013" cy="5043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9156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1AEF45-87BA-7E86-F23A-57C015D06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FB319CA-42C0-89F2-23BF-3461D2957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读经查经运用的案例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</a:p>
          <a:p>
            <a:pPr>
              <a:lnSpc>
                <a:spcPct val="100000"/>
              </a:lnSpc>
            </a:pP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志强你好，最近忙不忙？</a:t>
            </a:r>
            <a:endParaRPr lang="en-US" altLang="zh-CN" sz="24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很忙啊，功课一大堆，作业做不完。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你们念神学的人真不简单，功课多又难读，还有希伯来文，希腊文，对了，你怎么会选择念神学，又怎么老远去美国念呢？</a:t>
            </a:r>
            <a:endParaRPr lang="en-US" altLang="zh-CN" sz="24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我念大学的时候就知道神要呼召我做传道人，我一直寻找。求神的意思，问我要到哪里去念神学，直到有一天我读到亚伯拉罕的故事，看见神对他说，你要离开本地、本族、父家，往我所要指示你的地方去，我当时才恍然大悟，知道神必要我出国念神学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你又怎么会选择来美国的呢？</a:t>
            </a:r>
            <a:endParaRPr lang="en-US" altLang="zh-CN" sz="24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那是因为我后来读到申命记，那里说神要领我们去的地方是迦南美地，有一个美字，所以我就知道我要来美国了。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046401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715368-3B9D-BECF-908B-6372BCA80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9BBDC03-CD52-9D48-B4BC-C51985A7F3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zh-CN" altLang="en-US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读经查经运用的案例</a:t>
            </a:r>
            <a:r>
              <a:rPr lang="en-US" altLang="zh-CN" sz="2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</a:p>
          <a:p>
            <a:pPr>
              <a:lnSpc>
                <a:spcPct val="10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姐妹你好，很久不见，最近在哪里呢？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我最近去了加拿大，</a:t>
            </a:r>
            <a:endParaRPr lang="en-US" altLang="zh-CN" sz="2400" dirty="0">
              <a:solidFill>
                <a:schemeClr val="accent2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你为什么要去加拿大呢？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00000"/>
              </a:lnSpc>
            </a:pP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我记得在几年前，我正向神寻求是否要移民的时候，有一天读经读到了启示录的二十一到二十二章。我忽然看见经文在不同的地方，分别有加、拿、大三个字，十分显眼。你来，我给你看。</a:t>
            </a:r>
            <a:r>
              <a:rPr lang="en-US" altLang="zh-CN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22章18节有</a:t>
            </a: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CN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加</a:t>
            </a: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en-US" altLang="zh-CN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字，21章9节有</a:t>
            </a: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CN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拿</a:t>
            </a: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en-US" altLang="zh-CN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字，21章10节有</a:t>
            </a: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CN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大</a:t>
            </a: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en-US" altLang="zh-CN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dirty="0" err="1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字，合起来。岂不正是</a:t>
            </a: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“</a:t>
            </a:r>
            <a:r>
              <a:rPr lang="en-US" altLang="zh-CN" sz="2400" dirty="0" err="1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加拿大</a:t>
            </a:r>
            <a:r>
              <a:rPr lang="zh-CN" altLang="en-US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”</a:t>
            </a:r>
            <a:r>
              <a:rPr lang="en-US" altLang="zh-CN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2400" dirty="0" err="1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吗？所以我当时就清楚知道神要我移民到加拿大了</a:t>
            </a:r>
            <a:r>
              <a:rPr lang="en-US" altLang="zh-CN" sz="2400" dirty="0">
                <a:solidFill>
                  <a:schemeClr val="accent2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457467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B46DB-0576-0E43-57BA-E0B9FA75B5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4000936-2646-1DA5-9D63-21D6A0E99E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3677"/>
            <a:ext cx="10515600" cy="5513286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归纳式解经法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三个步骤：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观察、解释</a:t>
            </a: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（对比、分析、归类、汇总、提炼等）</a:t>
            </a:r>
            <a:r>
              <a:rPr lang="zh-CN" altLang="en-US" sz="24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、应用。</a:t>
            </a:r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查经方法：通读，背景介绍，内容观察与解释，个人感受，应用。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观察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：（众多）经文到底说了什么？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解释：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对原作者或原听众而言，经文当时是什么意思。</a:t>
            </a:r>
            <a:r>
              <a:rPr lang="zh-CN" altLang="en-US" sz="2400" u="sng" dirty="0">
                <a:latin typeface="微软雅黑" panose="020B0503020204020204" pitchFamily="34" charset="-122"/>
                <a:ea typeface="微软雅黑" panose="020B0503020204020204" pitchFamily="34" charset="-122"/>
              </a:rPr>
              <a:t>正确的解释，应该是从经文中读出意思来；而非把解释者的意思读进去，表达出解释者自己的想法。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400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：这段经文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/</a:t>
            </a: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这卷书所启示的真理如何应用在现在</a:t>
            </a:r>
            <a:r>
              <a:rPr lang="en-US" altLang="zh-CN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?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sz="24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三步骤关系：观察是基础，其次是解释和应用。全面深入的观察带来好的解释，好的解释带来改变生命的应用。</a:t>
            </a:r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4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endParaRPr lang="en-US" altLang="zh-CN" sz="2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385575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E0AD4D-0BE9-3626-F15A-20A0AF3E9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E0225FF4-8C4E-0893-1A44-4EB4D1CF784B}"/>
              </a:ext>
            </a:extLst>
          </p:cNvPr>
          <p:cNvSpPr txBox="1"/>
          <p:nvPr/>
        </p:nvSpPr>
        <p:spPr>
          <a:xfrm>
            <a:off x="314633" y="1317436"/>
            <a:ext cx="11562734" cy="36009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zh-CN" altLang="en-US" sz="2400" b="1" dirty="0">
                <a:solidFill>
                  <a:srgbClr val="FF0000"/>
                </a:solidFill>
              </a:rPr>
              <a:t>应用的原则：</a:t>
            </a:r>
            <a:endParaRPr lang="en-US" altLang="zh-CN" sz="2400" b="1" dirty="0">
              <a:solidFill>
                <a:srgbClr val="FF0000"/>
              </a:solidFill>
            </a:endParaRPr>
          </a:p>
          <a:p>
            <a:pPr>
              <a:spcAft>
                <a:spcPts val="1200"/>
              </a:spcAft>
            </a:pPr>
            <a:r>
              <a:rPr lang="en-US" altLang="zh-CN" sz="2400" dirty="0"/>
              <a:t>1</a:t>
            </a:r>
            <a:r>
              <a:rPr lang="zh-CN" altLang="en-US" sz="2400" dirty="0"/>
              <a:t>、应用必须基于正确的</a:t>
            </a:r>
            <a:r>
              <a:rPr lang="zh-CN" altLang="en-US" sz="2400" dirty="0">
                <a:solidFill>
                  <a:srgbClr val="7030A0"/>
                </a:solidFill>
              </a:rPr>
              <a:t>解释</a:t>
            </a:r>
            <a:r>
              <a:rPr lang="zh-CN" altLang="en-US" sz="2400" dirty="0"/>
              <a:t>。若离开经文的正意，就会失去圣经的权威和能力。</a:t>
            </a:r>
            <a:endParaRPr lang="en-US" altLang="zh-CN" sz="2400" dirty="0"/>
          </a:p>
          <a:p>
            <a:pPr>
              <a:spcAft>
                <a:spcPts val="1200"/>
              </a:spcAft>
            </a:pPr>
            <a:r>
              <a:rPr lang="en-US" altLang="zh-CN" sz="2400" dirty="0"/>
              <a:t>2</a:t>
            </a:r>
            <a:r>
              <a:rPr lang="zh-CN" altLang="en-US" sz="2400" dirty="0"/>
              <a:t>、应用必须基于圣经整体性的神学原则，从大处着眼，细节配合大原则。</a:t>
            </a:r>
            <a:endParaRPr lang="en-US" altLang="zh-CN" sz="2400" dirty="0"/>
          </a:p>
          <a:p>
            <a:pPr>
              <a:spcAft>
                <a:spcPts val="1200"/>
              </a:spcAft>
            </a:pPr>
            <a:r>
              <a:rPr lang="en-US" altLang="zh-CN" sz="2400" dirty="0"/>
              <a:t>3</a:t>
            </a:r>
            <a:r>
              <a:rPr lang="zh-CN" altLang="en-US" sz="2400" dirty="0"/>
              <a:t>、从神的作为看人的变化、状态和结果。</a:t>
            </a:r>
            <a:endParaRPr lang="en-US" altLang="zh-CN" sz="2400" dirty="0"/>
          </a:p>
          <a:p>
            <a:pPr>
              <a:spcAft>
                <a:spcPts val="1200"/>
              </a:spcAft>
            </a:pPr>
            <a:r>
              <a:rPr lang="en-US" altLang="zh-CN" sz="2400" dirty="0"/>
              <a:t>4</a:t>
            </a:r>
            <a:r>
              <a:rPr lang="zh-CN" altLang="en-US" sz="2400" dirty="0"/>
              <a:t>、注意区别</a:t>
            </a:r>
            <a:r>
              <a:rPr lang="zh-CN" altLang="en-US" sz="2400" u="sng" dirty="0">
                <a:solidFill>
                  <a:srgbClr val="7030A0"/>
                </a:solidFill>
              </a:rPr>
              <a:t>通用性原则</a:t>
            </a:r>
            <a:r>
              <a:rPr lang="zh-CN" altLang="en-US" sz="2400" dirty="0"/>
              <a:t>和</a:t>
            </a:r>
            <a:r>
              <a:rPr lang="zh-CN" altLang="en-US" sz="2400" u="sng" dirty="0">
                <a:solidFill>
                  <a:srgbClr val="7030A0"/>
                </a:solidFill>
              </a:rPr>
              <a:t>特定事件</a:t>
            </a:r>
            <a:r>
              <a:rPr lang="zh-CN" altLang="en-US" sz="2400" dirty="0"/>
              <a:t>的关系。</a:t>
            </a:r>
            <a:endParaRPr lang="en-US" altLang="zh-CN" sz="2400" dirty="0"/>
          </a:p>
          <a:p>
            <a:pPr>
              <a:spcAft>
                <a:spcPts val="1200"/>
              </a:spcAft>
            </a:pPr>
            <a:r>
              <a:rPr lang="en-US" altLang="zh-CN" sz="2400" dirty="0"/>
              <a:t>5</a:t>
            </a:r>
            <a:r>
              <a:rPr lang="zh-CN" altLang="en-US" sz="2400" dirty="0"/>
              <a:t>、注意不同文体的特点及历史背景。</a:t>
            </a:r>
            <a:endParaRPr lang="en-US" altLang="zh-CN" sz="2400" dirty="0"/>
          </a:p>
          <a:p>
            <a:pPr>
              <a:spcAft>
                <a:spcPts val="1200"/>
              </a:spcAft>
            </a:pPr>
            <a:r>
              <a:rPr lang="en-US" altLang="zh-CN" sz="2400" dirty="0"/>
              <a:t>6</a:t>
            </a:r>
            <a:r>
              <a:rPr lang="zh-CN" altLang="en-US" sz="2400" dirty="0"/>
              <a:t>、应用的全过程（观察、解释、应用）都要祷告（与神的交通）</a:t>
            </a:r>
            <a:endParaRPr lang="en-US" altLang="zh-CN" sz="2400" dirty="0"/>
          </a:p>
        </p:txBody>
      </p:sp>
    </p:spTree>
    <p:extLst>
      <p:ext uri="{BB962C8B-B14F-4D97-AF65-F5344CB8AC3E}">
        <p14:creationId xmlns:p14="http://schemas.microsoft.com/office/powerpoint/2010/main" val="1059288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D3A74E-D6FA-4AF1-9843-2CBB989C89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文本框 5">
            <a:extLst>
              <a:ext uri="{FF2B5EF4-FFF2-40B4-BE49-F238E27FC236}">
                <a16:creationId xmlns:a16="http://schemas.microsoft.com/office/drawing/2014/main" id="{52C07858-4587-E612-EBFC-BAC2F3784D02}"/>
              </a:ext>
            </a:extLst>
          </p:cNvPr>
          <p:cNvSpPr txBox="1"/>
          <p:nvPr/>
        </p:nvSpPr>
        <p:spPr>
          <a:xfrm>
            <a:off x="867697" y="809075"/>
            <a:ext cx="10456605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4800" b="1" dirty="0">
                <a:solidFill>
                  <a:schemeClr val="accent6"/>
                </a:solidFill>
              </a:rPr>
              <a:t>练习</a:t>
            </a:r>
            <a:endParaRPr lang="en-US" altLang="zh-CN" sz="4800" b="1" dirty="0">
              <a:solidFill>
                <a:schemeClr val="accent6"/>
              </a:solidFill>
            </a:endParaRPr>
          </a:p>
          <a:p>
            <a:pPr>
              <a:spcAft>
                <a:spcPts val="600"/>
              </a:spcAft>
            </a:pPr>
            <a:endParaRPr lang="en-US" altLang="zh-CN" sz="5400" b="1" dirty="0"/>
          </a:p>
          <a:p>
            <a:pPr algn="ctr">
              <a:spcAft>
                <a:spcPts val="600"/>
              </a:spcAft>
            </a:pPr>
            <a:r>
              <a:rPr lang="zh-CN" altLang="en-US" sz="5400" b="1" dirty="0"/>
              <a:t>希西家王求长寿   </a:t>
            </a:r>
            <a:endParaRPr lang="en-US" altLang="zh-CN" sz="5400" b="1" dirty="0"/>
          </a:p>
          <a:p>
            <a:pPr algn="ctr">
              <a:spcAft>
                <a:spcPts val="600"/>
              </a:spcAft>
            </a:pPr>
            <a:r>
              <a:rPr lang="zh-CN" altLang="en-US" sz="5400" b="1" dirty="0"/>
              <a:t>王下</a:t>
            </a:r>
            <a:r>
              <a:rPr lang="en-US" altLang="zh-CN" sz="5400" b="1" dirty="0"/>
              <a:t>20:1-7</a:t>
            </a:r>
            <a:r>
              <a:rPr lang="zh-CN" altLang="en-US" sz="5400" b="1" dirty="0"/>
              <a:t>，赛</a:t>
            </a:r>
            <a:r>
              <a:rPr lang="en-US" altLang="zh-CN" sz="5400" b="1" dirty="0"/>
              <a:t>38:1-8</a:t>
            </a:r>
          </a:p>
          <a:p>
            <a:pPr>
              <a:spcAft>
                <a:spcPts val="600"/>
              </a:spcAft>
            </a:pPr>
            <a:endParaRPr lang="en-US" altLang="zh-CN" sz="2400" b="1" dirty="0"/>
          </a:p>
        </p:txBody>
      </p:sp>
    </p:spTree>
    <p:extLst>
      <p:ext uri="{BB962C8B-B14F-4D97-AF65-F5344CB8AC3E}">
        <p14:creationId xmlns:p14="http://schemas.microsoft.com/office/powerpoint/2010/main" val="15404500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1140</TotalTime>
  <Words>2609</Words>
  <Application>Microsoft Office PowerPoint</Application>
  <PresentationFormat>宽屏</PresentationFormat>
  <Paragraphs>136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2" baseType="lpstr">
      <vt:lpstr>等线</vt:lpstr>
      <vt:lpstr>等线 Light</vt:lpstr>
      <vt:lpstr>宋体</vt:lpstr>
      <vt:lpstr>微软雅黑</vt:lpstr>
      <vt:lpstr>Arial</vt:lpstr>
      <vt:lpstr>Wingdings</vt:lpstr>
      <vt:lpstr>Office 主题​​</vt:lpstr>
      <vt:lpstr>PowerPoint 演示文稿</vt:lpstr>
      <vt:lpstr>PowerPoint 演示文稿</vt:lpstr>
      <vt:lpstr>『解读圣经 心意更新』 如何读经系列之应用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dy1</dc:creator>
  <cp:lastModifiedBy>dy1</cp:lastModifiedBy>
  <cp:revision>21</cp:revision>
  <dcterms:created xsi:type="dcterms:W3CDTF">2026-01-08T03:31:40Z</dcterms:created>
  <dcterms:modified xsi:type="dcterms:W3CDTF">2026-03-05T13:21:08Z</dcterms:modified>
</cp:coreProperties>
</file>